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7"/>
  </p:notesMasterIdLst>
  <p:handoutMasterIdLst>
    <p:handoutMasterId r:id="rId8"/>
  </p:handoutMasterIdLst>
  <p:sldIdLst>
    <p:sldId id="280" r:id="rId2"/>
    <p:sldId id="281" r:id="rId3"/>
    <p:sldId id="282" r:id="rId4"/>
    <p:sldId id="283" r:id="rId5"/>
    <p:sldId id="284" r:id="rId6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e-Frech, Isabelle" initials="LI" lastIdx="1" clrIdx="0">
    <p:extLst>
      <p:ext uri="{19B8F6BF-5375-455C-9EA6-DF929625EA0E}">
        <p15:presenceInfo xmlns:p15="http://schemas.microsoft.com/office/powerpoint/2012/main" userId="S-1-5-21-117609710-1708537768-839522115-5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60"/>
    <p:restoredTop sz="95934"/>
  </p:normalViewPr>
  <p:slideViewPr>
    <p:cSldViewPr>
      <p:cViewPr varScale="1">
        <p:scale>
          <a:sx n="95" d="100"/>
          <a:sy n="95" d="100"/>
        </p:scale>
        <p:origin x="64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14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C9A57-E74E-46E1-802D-7A22AF04449B}" type="datetimeFigureOut">
              <a:rPr lang="nb-NO" smtClean="0"/>
              <a:t>19.05.2022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BEE95-CAE1-4F76-9BA5-67014284A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0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2AE16-7661-4E0B-A4D1-B7861D0EB727}" type="datetimeFigureOut">
              <a:rPr lang="nb-NO" smtClean="0"/>
              <a:t>19.05.2022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DF38B-621D-4BCD-89A9-FBD666408D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72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03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a3ee20d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12a3ee20d18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12a3ee20d18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0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46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073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144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B791-8C77-4131-8050-7A4FF8BE2C3F}" type="datetime1">
              <a:rPr lang="nb-NO" smtClean="0"/>
              <a:t>19.05.2022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A4D5452-49DB-0E49-A871-BE66CA1C40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158"/>
            <a:ext cx="1162284" cy="38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16A6-E50A-4936-BCE0-8EAA216B402B}" type="datetime1">
              <a:rPr lang="nb-NO" smtClean="0"/>
              <a:t>19.05.2022</a:t>
            </a:fld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BE01-EF28-4328-A547-63D203B7BB90}" type="datetime1">
              <a:rPr lang="nb-NO" smtClean="0"/>
              <a:t>19.05.2022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3837-941D-41DE-A61A-77DD77D7AEB6}" type="datetime1">
              <a:rPr lang="nb-NO" smtClean="0"/>
              <a:t>19.05.2022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68128" y="1296968"/>
            <a:ext cx="2438399" cy="365760"/>
          </a:xfrm>
        </p:spPr>
        <p:txBody>
          <a:bodyPr/>
          <a:lstStyle/>
          <a:p>
            <a:fld id="{04F6F1DB-EB88-413C-BE21-80BDD3483E0D}" type="datetime1">
              <a:rPr lang="nb-NO" smtClean="0"/>
              <a:t>19.05.2022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SMIG2012  - Louvain 22-23 May 2012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68128" y="1296968"/>
            <a:ext cx="2438399" cy="365760"/>
          </a:xfrm>
        </p:spPr>
        <p:txBody>
          <a:bodyPr/>
          <a:lstStyle/>
          <a:p>
            <a:fld id="{04F6F1DB-EB88-413C-BE21-80BDD3483E0D}" type="datetime1">
              <a:rPr lang="nb-NO" smtClean="0"/>
              <a:t>19.05.2022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SMIG2012  - Louvain 22-23 May 2012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255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619-7BC7-410B-B2E3-9D711E67A1CD}" type="datetime1">
              <a:rPr lang="nb-NO" smtClean="0"/>
              <a:t>19.05.2022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AF34-FB92-4B61-BC7B-F6E9B072AB18}" type="datetime1">
              <a:rPr lang="nb-NO" smtClean="0"/>
              <a:t>19.05.2022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0EC-802F-4532-A769-F1C0B6544333}" type="datetime1">
              <a:rPr lang="nb-NO" smtClean="0"/>
              <a:t>19.05.2022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D048-18E1-4BEB-A2DD-F65FB75A24BB}" type="datetime1">
              <a:rPr lang="nb-NO" smtClean="0"/>
              <a:t>19.05.2022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5AD-3789-49A4-AF87-FE3AC1CFCB3C}" type="datetime1">
              <a:rPr lang="nb-NO" smtClean="0"/>
              <a:t>19.05.2022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B6D3-E0C4-455A-8EFE-7DFF1BF7361E}" type="datetime1">
              <a:rPr lang="nb-NO" smtClean="0"/>
              <a:t>19.05.2022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0FBF4F-7021-410B-B4ED-71D3FC67930E}" type="datetime1">
              <a:rPr lang="nb-NO" smtClean="0"/>
              <a:t>19.05.2022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4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lles.santi@sedect.aer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illes.santi@sedect.aer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gilles.santi@sedect.aero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illes.santi@sedect.aer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illes.santi@sedect.aer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Cambria"/>
              <a:buNone/>
            </a:pPr>
            <a:r>
              <a:rPr lang="en-US"/>
              <a:t>Smart Illicit Object Detectors for Smart Security Checkpoints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34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i="1"/>
              <a:t>Gilles Santi</a:t>
            </a:r>
            <a:endParaRPr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i="1"/>
              <a:t>gilles.santi@sedect.aero</a:t>
            </a:r>
            <a:endParaRPr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i="1"/>
              <a:t>SEDECT SA (Gland, Switzerland)</a:t>
            </a:r>
            <a:endParaRPr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Role: </a:t>
            </a:r>
            <a:r>
              <a:rPr lang="en-US" i="1"/>
              <a:t> S/T provider or WP leader </a:t>
            </a:r>
            <a:endParaRPr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Proposal activity: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Open topic (CL3-2022-BM-01-04 / CL3-2022-BM-01-05)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Relevant topics from 2021:</a:t>
            </a:r>
            <a:endParaRPr/>
          </a:p>
          <a:p>
            <a:pPr marL="1005839" lvl="2" indent="-2286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Improved border checks for travel facilitation across external borders and improved experiences for both passengers and border authorities’ staff (CL3-2021-BM-01-03)</a:t>
            </a:r>
            <a:endParaRPr/>
          </a:p>
          <a:p>
            <a:pPr marL="1005839" lvl="2" indent="-2286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Improved detection of concealed objects on, and within the body of, persons (CL3-2021-BM-01-05)</a:t>
            </a:r>
            <a:endParaRPr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i="1"/>
          </a:p>
        </p:txBody>
      </p:sp>
      <p:sp>
        <p:nvSpPr>
          <p:cNvPr id="94" name="Google Shape;94;p1"/>
          <p:cNvSpPr txBox="1">
            <a:spLocks noGrp="1"/>
          </p:cNvSpPr>
          <p:nvPr>
            <p:ph type="ftr" idx="11"/>
          </p:nvPr>
        </p:nvSpPr>
        <p:spPr>
          <a:xfrm rot="-5400000">
            <a:off x="6822080" y="3339160"/>
            <a:ext cx="393049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SMI2G 2022,  16-17 May 2022, Brussels</a:t>
            </a:r>
            <a:endParaRPr sz="1600"/>
          </a:p>
        </p:txBody>
      </p:sp>
      <p:sp>
        <p:nvSpPr>
          <p:cNvPr id="95" name="Google Shape;95;p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Gilles Santi, </a:t>
            </a:r>
            <a:r>
              <a:rPr lang="en-US" sz="18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gilles.santi@sedect.aero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SEDECT SA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17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a3ee20d18_0_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20000" cy="12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140"/>
              <a:buFont typeface="Cambria"/>
              <a:buNone/>
            </a:pPr>
            <a:r>
              <a:rPr lang="en-US" sz="3840"/>
              <a:t>Smart checkpoint through tracking and smart detection devices</a:t>
            </a:r>
            <a:endParaRPr sz="3840"/>
          </a:p>
        </p:txBody>
      </p:sp>
      <p:sp>
        <p:nvSpPr>
          <p:cNvPr id="151" name="Google Shape;151;g12a3ee20d18_0_0"/>
          <p:cNvSpPr txBox="1">
            <a:spLocks noGrp="1"/>
          </p:cNvSpPr>
          <p:nvPr>
            <p:ph type="body" idx="1"/>
          </p:nvPr>
        </p:nvSpPr>
        <p:spPr>
          <a:xfrm>
            <a:off x="233100" y="1959777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i="1" dirty="0"/>
              <a:t>Person preparation process: multi-steps</a:t>
            </a:r>
            <a:endParaRPr dirty="0"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i="1" dirty="0"/>
              <a:t>Improved and seamless people flow through security</a:t>
            </a:r>
            <a:endParaRPr dirty="0"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i="1" dirty="0"/>
              <a:t>Aggregation of partial responses from several detectors</a:t>
            </a:r>
            <a:endParaRPr dirty="0"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i="1" dirty="0"/>
              <a:t>Requires (anonymous) person tracking in preparation area</a:t>
            </a:r>
            <a:endParaRPr dirty="0"/>
          </a:p>
        </p:txBody>
      </p:sp>
      <p:sp>
        <p:nvSpPr>
          <p:cNvPr id="152" name="Google Shape;152;g12a3ee20d18_0_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53" name="Google Shape;153;g12a3ee20d18_0_0"/>
          <p:cNvSpPr txBox="1"/>
          <p:nvPr/>
        </p:nvSpPr>
        <p:spPr>
          <a:xfrm>
            <a:off x="0" y="6500078"/>
            <a:ext cx="8460300" cy="369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Gilles Santi, </a:t>
            </a: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gilles.santi@sedect.aero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SEDECT SA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2a3ee20d18_0_0"/>
          <p:cNvSpPr txBox="1">
            <a:spLocks noGrp="1"/>
          </p:cNvSpPr>
          <p:nvPr>
            <p:ph type="ftr" idx="11"/>
          </p:nvPr>
        </p:nvSpPr>
        <p:spPr>
          <a:xfrm rot="-5400000">
            <a:off x="6821999" y="3339139"/>
            <a:ext cx="3930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SMI2G 2022,  16-17 May 2022, Brussels</a:t>
            </a:r>
            <a:endParaRPr sz="1600"/>
          </a:p>
        </p:txBody>
      </p:sp>
      <p:grpSp>
        <p:nvGrpSpPr>
          <p:cNvPr id="155" name="Google Shape;155;g12a3ee20d18_0_0"/>
          <p:cNvGrpSpPr/>
          <p:nvPr/>
        </p:nvGrpSpPr>
        <p:grpSpPr>
          <a:xfrm>
            <a:off x="-26857" y="5131712"/>
            <a:ext cx="8139912" cy="1451650"/>
            <a:chOff x="-26857" y="5131712"/>
            <a:chExt cx="8139912" cy="1451650"/>
          </a:xfrm>
        </p:grpSpPr>
        <p:sp>
          <p:nvSpPr>
            <p:cNvPr id="156" name="Google Shape;156;g12a3ee20d18_0_0"/>
            <p:cNvSpPr txBox="1"/>
            <p:nvPr/>
          </p:nvSpPr>
          <p:spPr>
            <a:xfrm>
              <a:off x="-26857" y="5167575"/>
              <a:ext cx="34845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Multi-detector person</a:t>
              </a:r>
              <a:endParaRPr dirty="0"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preparation process</a:t>
              </a:r>
              <a:endParaRPr dirty="0"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(evolving readiness status)</a:t>
              </a:r>
              <a:endParaRPr dirty="0"/>
            </a:p>
          </p:txBody>
        </p:sp>
        <p:pic>
          <p:nvPicPr>
            <p:cNvPr id="157" name="Google Shape;157;g12a3ee20d18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23111" y="5131712"/>
              <a:ext cx="4689944" cy="1451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g12a3ee20d18_0_0"/>
          <p:cNvSpPr/>
          <p:nvPr/>
        </p:nvSpPr>
        <p:spPr>
          <a:xfrm>
            <a:off x="3491879" y="5128953"/>
            <a:ext cx="644700" cy="13539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12a3ee20d18_0_0"/>
          <p:cNvSpPr/>
          <p:nvPr/>
        </p:nvSpPr>
        <p:spPr>
          <a:xfrm>
            <a:off x="4249583" y="5128953"/>
            <a:ext cx="644700" cy="1353900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2a3ee20d18_0_0"/>
          <p:cNvSpPr/>
          <p:nvPr/>
        </p:nvSpPr>
        <p:spPr>
          <a:xfrm>
            <a:off x="4985480" y="5128953"/>
            <a:ext cx="644700" cy="1353900"/>
          </a:xfrm>
          <a:prstGeom prst="rect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2a3ee20d18_0_0"/>
          <p:cNvSpPr/>
          <p:nvPr/>
        </p:nvSpPr>
        <p:spPr>
          <a:xfrm>
            <a:off x="5726627" y="5128953"/>
            <a:ext cx="644700" cy="1353900"/>
          </a:xfrm>
          <a:prstGeom prst="rect">
            <a:avLst/>
          </a:prstGeom>
          <a:noFill/>
          <a:ln w="25400" cap="flat" cmpd="sng">
            <a:solidFill>
              <a:srgbClr val="CCFF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2a3ee20d18_0_0"/>
          <p:cNvSpPr/>
          <p:nvPr/>
        </p:nvSpPr>
        <p:spPr>
          <a:xfrm>
            <a:off x="6501552" y="5128953"/>
            <a:ext cx="644700" cy="1353900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2a3ee20d18_0_0"/>
          <p:cNvSpPr/>
          <p:nvPr/>
        </p:nvSpPr>
        <p:spPr>
          <a:xfrm>
            <a:off x="7237406" y="5128953"/>
            <a:ext cx="908700" cy="916200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8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9690" y="1837004"/>
            <a:ext cx="6355597" cy="327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832" y="1867833"/>
            <a:ext cx="6398242" cy="3243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20000" cy="128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140"/>
              <a:buFont typeface="Cambria"/>
              <a:buNone/>
            </a:pPr>
            <a:r>
              <a:rPr lang="en-US" sz="3840"/>
              <a:t>Smart checkpoint through tracking and smart detection devices</a:t>
            </a:r>
            <a:endParaRPr sz="3840"/>
          </a:p>
        </p:txBody>
      </p:sp>
      <p:sp>
        <p:nvSpPr>
          <p:cNvPr id="121" name="Google Shape;121;p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Gilles Santi, </a:t>
            </a: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gilles.santi@sedect.aero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SEDECT SA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>
            <a:spLocks noGrp="1"/>
          </p:cNvSpPr>
          <p:nvPr>
            <p:ph type="ftr" idx="11"/>
          </p:nvPr>
        </p:nvSpPr>
        <p:spPr>
          <a:xfrm rot="-5400000">
            <a:off x="6822080" y="3339160"/>
            <a:ext cx="393049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SMI2G 2022,  16-17 May 2022, Brussels</a:t>
            </a:r>
            <a:endParaRPr sz="1600"/>
          </a:p>
        </p:txBody>
      </p:sp>
      <p:grpSp>
        <p:nvGrpSpPr>
          <p:cNvPr id="124" name="Google Shape;124;p3"/>
          <p:cNvGrpSpPr/>
          <p:nvPr/>
        </p:nvGrpSpPr>
        <p:grpSpPr>
          <a:xfrm>
            <a:off x="165742" y="3292690"/>
            <a:ext cx="3894153" cy="1007165"/>
            <a:chOff x="683568" y="1958818"/>
            <a:chExt cx="3894153" cy="1007165"/>
          </a:xfrm>
        </p:grpSpPr>
        <p:cxnSp>
          <p:nvCxnSpPr>
            <p:cNvPr id="125" name="Google Shape;125;p3"/>
            <p:cNvCxnSpPr/>
            <p:nvPr/>
          </p:nvCxnSpPr>
          <p:spPr>
            <a:xfrm rot="10800000" flipH="1">
              <a:off x="2470147" y="2220658"/>
              <a:ext cx="2107574" cy="61325"/>
            </a:xfrm>
            <a:prstGeom prst="straightConnector1">
              <a:avLst/>
            </a:prstGeom>
            <a:noFill/>
            <a:ln w="12700" cap="flat" cmpd="sng">
              <a:solidFill>
                <a:srgbClr val="4A7DBA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6" name="Google Shape;126;p3"/>
            <p:cNvSpPr txBox="1"/>
            <p:nvPr/>
          </p:nvSpPr>
          <p:spPr>
            <a:xfrm>
              <a:off x="683568" y="1958818"/>
              <a:ext cx="17865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Threat scanners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@ divest stations</a:t>
              </a:r>
              <a:endParaRPr/>
            </a:p>
          </p:txBody>
        </p:sp>
        <p:cxnSp>
          <p:nvCxnSpPr>
            <p:cNvPr id="127" name="Google Shape;127;p3"/>
            <p:cNvCxnSpPr>
              <a:stCxn id="126" idx="3"/>
            </p:cNvCxnSpPr>
            <p:nvPr/>
          </p:nvCxnSpPr>
          <p:spPr>
            <a:xfrm>
              <a:off x="2470147" y="2281984"/>
              <a:ext cx="1819500" cy="126600"/>
            </a:xfrm>
            <a:prstGeom prst="straightConnector1">
              <a:avLst/>
            </a:prstGeom>
            <a:noFill/>
            <a:ln w="12700" cap="flat" cmpd="sng">
              <a:solidFill>
                <a:srgbClr val="4A7DBA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8" name="Google Shape;128;p3"/>
            <p:cNvCxnSpPr>
              <a:stCxn id="126" idx="3"/>
            </p:cNvCxnSpPr>
            <p:nvPr/>
          </p:nvCxnSpPr>
          <p:spPr>
            <a:xfrm>
              <a:off x="2470147" y="2281984"/>
              <a:ext cx="1258800" cy="422400"/>
            </a:xfrm>
            <a:prstGeom prst="straightConnector1">
              <a:avLst/>
            </a:prstGeom>
            <a:noFill/>
            <a:ln w="12700" cap="flat" cmpd="sng">
              <a:solidFill>
                <a:srgbClr val="4A7DBA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9" name="Google Shape;129;p3"/>
            <p:cNvCxnSpPr>
              <a:stCxn id="126" idx="3"/>
            </p:cNvCxnSpPr>
            <p:nvPr/>
          </p:nvCxnSpPr>
          <p:spPr>
            <a:xfrm>
              <a:off x="2470147" y="2281984"/>
              <a:ext cx="646200" cy="684000"/>
            </a:xfrm>
            <a:prstGeom prst="straightConnector1">
              <a:avLst/>
            </a:prstGeom>
            <a:noFill/>
            <a:ln w="12700" cap="flat" cmpd="sng">
              <a:solidFill>
                <a:srgbClr val="4A7DBA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30" name="Google Shape;130;p3"/>
          <p:cNvGrpSpPr/>
          <p:nvPr/>
        </p:nvGrpSpPr>
        <p:grpSpPr>
          <a:xfrm>
            <a:off x="-26857" y="5131712"/>
            <a:ext cx="8139914" cy="1451650"/>
            <a:chOff x="-26857" y="5131712"/>
            <a:chExt cx="8139914" cy="1451650"/>
          </a:xfrm>
        </p:grpSpPr>
        <p:sp>
          <p:nvSpPr>
            <p:cNvPr id="131" name="Google Shape;131;p3"/>
            <p:cNvSpPr txBox="1"/>
            <p:nvPr/>
          </p:nvSpPr>
          <p:spPr>
            <a:xfrm>
              <a:off x="-26857" y="5167575"/>
              <a:ext cx="348435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Multi-detector person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preparation process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(evolving readiness status)</a:t>
              </a:r>
              <a:endParaRPr/>
            </a:p>
          </p:txBody>
        </p:sp>
        <p:pic>
          <p:nvPicPr>
            <p:cNvPr id="132" name="Google Shape;13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23111" y="5131712"/>
              <a:ext cx="4689946" cy="1451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3"/>
          <p:cNvSpPr/>
          <p:nvPr/>
        </p:nvSpPr>
        <p:spPr>
          <a:xfrm>
            <a:off x="3491879" y="5128953"/>
            <a:ext cx="644833" cy="135385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4249583" y="5128953"/>
            <a:ext cx="644833" cy="1353853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985480" y="5128953"/>
            <a:ext cx="644833" cy="1353853"/>
          </a:xfrm>
          <a:prstGeom prst="rect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5726627" y="5128953"/>
            <a:ext cx="644833" cy="1353853"/>
          </a:xfrm>
          <a:prstGeom prst="rect">
            <a:avLst/>
          </a:prstGeom>
          <a:noFill/>
          <a:ln w="25400" cap="flat" cmpd="sng">
            <a:solidFill>
              <a:srgbClr val="CCFF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6501552" y="5128953"/>
            <a:ext cx="644833" cy="1353853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7237406" y="5128953"/>
            <a:ext cx="908562" cy="916248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6198977" y="1583778"/>
            <a:ext cx="20866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Preparation area</a:t>
            </a:r>
            <a:endParaRPr dirty="0"/>
          </a:p>
        </p:txBody>
      </p:sp>
      <p:sp>
        <p:nvSpPr>
          <p:cNvPr id="142" name="Google Shape;142;p3"/>
          <p:cNvSpPr txBox="1"/>
          <p:nvPr/>
        </p:nvSpPr>
        <p:spPr>
          <a:xfrm>
            <a:off x="6198977" y="1795432"/>
            <a:ext cx="20866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Tracking over area</a:t>
            </a:r>
            <a:endParaRPr dirty="0"/>
          </a:p>
        </p:txBody>
      </p:sp>
      <p:sp>
        <p:nvSpPr>
          <p:cNvPr id="143" name="Google Shape;143;p3"/>
          <p:cNvSpPr txBox="1"/>
          <p:nvPr/>
        </p:nvSpPr>
        <p:spPr>
          <a:xfrm>
            <a:off x="6271953" y="2042289"/>
            <a:ext cx="208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IDs with status</a:t>
            </a:r>
            <a:endParaRPr dirty="0"/>
          </a:p>
        </p:txBody>
      </p:sp>
      <p:sp>
        <p:nvSpPr>
          <p:cNvPr id="144" name="Google Shape;144;p3"/>
          <p:cNvSpPr txBox="1"/>
          <p:nvPr/>
        </p:nvSpPr>
        <p:spPr>
          <a:xfrm>
            <a:off x="6311761" y="2307775"/>
            <a:ext cx="227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paths with events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8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801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602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102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102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303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304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305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306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307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251520" y="472887"/>
            <a:ext cx="734481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000"/>
              <a:buFont typeface="Cambria"/>
              <a:buNone/>
            </a:pPr>
            <a:r>
              <a:rPr lang="en-US" sz="3600"/>
              <a:t>We develop unique sensing systems for the best body scanners</a:t>
            </a:r>
            <a:endParaRPr sz="3600"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457200" y="1665526"/>
            <a:ext cx="4762872" cy="4735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i="1"/>
              <a:t>Collaboration with equipment leader</a:t>
            </a:r>
            <a:endParaRPr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i="1"/>
              <a:t>Focus on detection of threats in lower body parts (shoes)</a:t>
            </a:r>
            <a:endParaRPr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i="1"/>
              <a:t>Metal (TRL 8) and non-metal  (TRL 5) threat detection </a:t>
            </a:r>
            <a:endParaRPr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i="1"/>
              <a:t>Non-ionizing detection technique (low frequency electromagnetic) </a:t>
            </a:r>
            <a:endParaRPr/>
          </a:p>
        </p:txBody>
      </p:sp>
      <p:sp>
        <p:nvSpPr>
          <p:cNvPr id="104" name="Google Shape;104;p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Gilles Santi, </a:t>
            </a: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gilles.santi@sedect.aero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SEDECT SA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ftr" idx="11"/>
          </p:nvPr>
        </p:nvSpPr>
        <p:spPr>
          <a:xfrm rot="-5400000">
            <a:off x="6822080" y="3339160"/>
            <a:ext cx="393049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SMI2G 2022,  16-17 May 2022, Brussels</a:t>
            </a:r>
            <a:endParaRPr sz="1600"/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0524" y="1469617"/>
            <a:ext cx="3144269" cy="81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 b="23686"/>
          <a:stretch/>
        </p:blipFill>
        <p:spPr>
          <a:xfrm>
            <a:off x="5290524" y="2356015"/>
            <a:ext cx="2943613" cy="317719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5603657" y="5619442"/>
            <a:ext cx="267443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contribution to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body scanners</a:t>
            </a:r>
            <a:endParaRPr/>
          </a:p>
        </p:txBody>
      </p:sp>
      <p:cxnSp>
        <p:nvCxnSpPr>
          <p:cNvPr id="110" name="Google Shape;110;p2"/>
          <p:cNvCxnSpPr>
            <a:stCxn id="109" idx="0"/>
          </p:cNvCxnSpPr>
          <p:nvPr/>
        </p:nvCxnSpPr>
        <p:spPr>
          <a:xfrm rot="10800000">
            <a:off x="6588075" y="5031442"/>
            <a:ext cx="352800" cy="588000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11" name="Google Shape;111;p2"/>
          <p:cNvPicPr preferRelativeResize="0"/>
          <p:nvPr/>
        </p:nvPicPr>
        <p:blipFill rotWithShape="1">
          <a:blip r:embed="rId6">
            <a:alphaModFix/>
          </a:blip>
          <a:srcRect l="4987" t="25196" r="3832" b="4303"/>
          <a:stretch/>
        </p:blipFill>
        <p:spPr>
          <a:xfrm>
            <a:off x="960398" y="4679551"/>
            <a:ext cx="3448669" cy="17708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1773559" y="5031399"/>
            <a:ext cx="1640829" cy="461665"/>
          </a:xfrm>
          <a:prstGeom prst="rect">
            <a:avLst/>
          </a:prstGeom>
          <a:solidFill>
            <a:srgbClr val="FFFFFF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Standalone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294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600"/>
              <a:buFont typeface="Cambria"/>
              <a:buNone/>
            </a:pPr>
            <a:r>
              <a:rPr lang="en-US"/>
              <a:t>Project participants</a:t>
            </a:r>
            <a:endParaRPr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Looking for partners with the following expertise/ technology/ application field: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i="1"/>
              <a:t>People tracking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i="1"/>
              <a:t>Device networking in secure environments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i="1"/>
              <a:t>Real-time data aggregation</a:t>
            </a:r>
            <a:endParaRPr/>
          </a:p>
        </p:txBody>
      </p:sp>
      <p:sp>
        <p:nvSpPr>
          <p:cNvPr id="171" name="Google Shape;171;p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72" name="Google Shape;172;p4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Gilles Santi, </a:t>
            </a: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gilles.santi@sedect.aero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SEDECT SA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 txBox="1">
            <a:spLocks noGrp="1"/>
          </p:cNvSpPr>
          <p:nvPr>
            <p:ph type="ftr" idx="11"/>
          </p:nvPr>
        </p:nvSpPr>
        <p:spPr>
          <a:xfrm rot="-5400000">
            <a:off x="6822080" y="3339160"/>
            <a:ext cx="393049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SMI2G 2022,  16-17 May 2022, Brussels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651143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361</Words>
  <Application>Microsoft Office PowerPoint</Application>
  <PresentationFormat>On-screen Show (4:3)</PresentationFormat>
  <Paragraphs>62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</vt:lpstr>
      <vt:lpstr>Adjacency</vt:lpstr>
      <vt:lpstr>Smart Illicit Object Detectors for Smart Security Checkpoints</vt:lpstr>
      <vt:lpstr>Smart checkpoint through tracking and smart detection devices</vt:lpstr>
      <vt:lpstr>Smart checkpoint through tracking and smart detection devices</vt:lpstr>
      <vt:lpstr>We develop unique sensing systems for the best body scanners</vt:lpstr>
      <vt:lpstr>Project participants</vt:lpstr>
    </vt:vector>
  </TitlesOfParts>
  <Company>SINTEF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bsa</dc:creator>
  <cp:lastModifiedBy>Jon Hall</cp:lastModifiedBy>
  <cp:revision>110</cp:revision>
  <cp:lastPrinted>2012-04-11T09:19:10Z</cp:lastPrinted>
  <dcterms:created xsi:type="dcterms:W3CDTF">2012-04-10T09:21:31Z</dcterms:created>
  <dcterms:modified xsi:type="dcterms:W3CDTF">2022-05-19T21:16:56Z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c1b68620-7369-4132-a741-1c9b431f2750_Enabled">
    <vt:lpwstr>true</vt:lpwstr>
  </property>
  <property fmtid="{D5CDD505-2E9C-101B-9397-08002B2CF9AE}" pid="4" name="MSIP_Label_c1b68620-7369-4132-a741-1c9b431f2750_SetDate">
    <vt:lpwstr>2022-05-09T14:10:33Z</vt:lpwstr>
  </property>
  <property fmtid="{D5CDD505-2E9C-101B-9397-08002B2CF9AE}" pid="5" name="MSIP_Label_c1b68620-7369-4132-a741-1c9b431f2750_Method">
    <vt:lpwstr>Privileged</vt:lpwstr>
  </property>
  <property fmtid="{D5CDD505-2E9C-101B-9397-08002B2CF9AE}" pid="6" name="MSIP_Label_c1b68620-7369-4132-a741-1c9b431f2750_Name">
    <vt:lpwstr>Public</vt:lpwstr>
  </property>
  <property fmtid="{D5CDD505-2E9C-101B-9397-08002B2CF9AE}" pid="7" name="MSIP_Label_c1b68620-7369-4132-a741-1c9b431f2750_SiteId">
    <vt:lpwstr>16aebab9-7ae0-41ca-aa2e-1922d8efc264</vt:lpwstr>
  </property>
  <property fmtid="{D5CDD505-2E9C-101B-9397-08002B2CF9AE}" pid="8" name="MSIP_Label_c1b68620-7369-4132-a741-1c9b431f2750_ActionId">
    <vt:lpwstr>be16ff38-1dd6-4620-ab4d-dd1f38d9d6ef</vt:lpwstr>
  </property>
  <property fmtid="{D5CDD505-2E9C-101B-9397-08002B2CF9AE}" pid="9" name="MSIP_Label_c1b68620-7369-4132-a741-1c9b431f2750_ContentBits">
    <vt:lpwstr>2</vt:lpwstr>
  </property>
  <property fmtid="{D5CDD505-2E9C-101B-9397-08002B2CF9AE}" pid="10" name="MSIP_Label_dfbae739-7e05-4265-80d7-c73ef6dc7a63_Enabled">
    <vt:lpwstr>true</vt:lpwstr>
  </property>
  <property fmtid="{D5CDD505-2E9C-101B-9397-08002B2CF9AE}" pid="11" name="MSIP_Label_dfbae739-7e05-4265-80d7-c73ef6dc7a63_SetDate">
    <vt:lpwstr>2022-05-12T18:56:14Z</vt:lpwstr>
  </property>
  <property fmtid="{D5CDD505-2E9C-101B-9397-08002B2CF9AE}" pid="12" name="MSIP_Label_dfbae739-7e05-4265-80d7-c73ef6dc7a63_Method">
    <vt:lpwstr>Privileged</vt:lpwstr>
  </property>
  <property fmtid="{D5CDD505-2E9C-101B-9397-08002B2CF9AE}" pid="13" name="MSIP_Label_dfbae739-7e05-4265-80d7-c73ef6dc7a63_Name">
    <vt:lpwstr>dfbae739-7e05-4265-80d7-c73ef6dc7a63</vt:lpwstr>
  </property>
  <property fmtid="{D5CDD505-2E9C-101B-9397-08002B2CF9AE}" pid="14" name="MSIP_Label_dfbae739-7e05-4265-80d7-c73ef6dc7a63_SiteId">
    <vt:lpwstr>31ae1cef-2393-4eb1-8962-4e4bbfccd663</vt:lpwstr>
  </property>
  <property fmtid="{D5CDD505-2E9C-101B-9397-08002B2CF9AE}" pid="15" name="MSIP_Label_dfbae739-7e05-4265-80d7-c73ef6dc7a63_ActionId">
    <vt:lpwstr>6c099ad1-069e-4159-a1a5-26aeb6802450</vt:lpwstr>
  </property>
  <property fmtid="{D5CDD505-2E9C-101B-9397-08002B2CF9AE}" pid="16" name="MSIP_Label_dfbae739-7e05-4265-80d7-c73ef6dc7a63_ContentBits">
    <vt:lpwstr>0</vt:lpwstr>
  </property>
</Properties>
</file>