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0" r:id="rId4"/>
    <p:sldId id="257" r:id="rId5"/>
  </p:sldIdLst>
  <p:sldSz cx="9144000" cy="6858000" type="screen4x3"/>
  <p:notesSz cx="6888163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FC000"/>
    <a:srgbClr val="FFE48F"/>
    <a:srgbClr val="97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8"/>
    <p:restoredTop sz="95934"/>
  </p:normalViewPr>
  <p:slideViewPr>
    <p:cSldViewPr>
      <p:cViewPr varScale="1">
        <p:scale>
          <a:sx n="73" d="100"/>
          <a:sy n="73" d="100"/>
        </p:scale>
        <p:origin x="72" y="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15.04.2022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6382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15.04.2022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15.04.2022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15.04.2022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15.04.2022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68555"/>
          </a:xfrm>
        </p:spPr>
        <p:txBody>
          <a:bodyPr>
            <a:normAutofit/>
          </a:bodyPr>
          <a:lstStyle/>
          <a:p>
            <a:r>
              <a:rPr lang="nb-NO" dirty="0" smtClean="0"/>
              <a:t>MAChiaVelli</a:t>
            </a:r>
            <a:br>
              <a:rPr lang="nb-NO" dirty="0" smtClean="0"/>
            </a:br>
            <a:r>
              <a:rPr lang="nb-NO" sz="2400" b="1" u="sng" dirty="0" smtClean="0"/>
              <a:t>M</a:t>
            </a:r>
            <a:r>
              <a:rPr lang="nb-NO" sz="2400" dirty="0" smtClean="0"/>
              <a:t>ethodology for </a:t>
            </a:r>
            <a:r>
              <a:rPr lang="nb-NO" sz="2400" b="1" u="sng" dirty="0" smtClean="0"/>
              <a:t>A</a:t>
            </a:r>
            <a:r>
              <a:rPr lang="nb-NO" sz="2400" dirty="0" smtClean="0"/>
              <a:t>ssessing </a:t>
            </a:r>
            <a:r>
              <a:rPr lang="nb-NO" sz="2400" b="1" u="sng" dirty="0" smtClean="0"/>
              <a:t>C</a:t>
            </a:r>
            <a:r>
              <a:rPr lang="nb-NO" sz="2400" dirty="0" smtClean="0"/>
              <a:t>omponents’ </a:t>
            </a:r>
            <a:r>
              <a:rPr lang="nb-NO" sz="2400" b="1" u="sng" dirty="0" smtClean="0"/>
              <a:t>V</a:t>
            </a:r>
            <a:r>
              <a:rPr lang="nb-NO" sz="2400" dirty="0" smtClean="0"/>
              <a:t>ulnerabilities</a:t>
            </a:r>
            <a:endParaRPr lang="nb-NO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032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 smtClean="0"/>
              <a:t>Graziano </a:t>
            </a:r>
            <a:r>
              <a:rPr lang="en-GB" i="1" dirty="0" smtClean="0"/>
              <a:t>GIORGI</a:t>
            </a: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>graziano.giorgi@zanasi-alessandro.eu</a:t>
            </a:r>
            <a:endParaRPr lang="en-GB" i="1" dirty="0"/>
          </a:p>
          <a:p>
            <a:pPr marL="114300" indent="0">
              <a:buNone/>
            </a:pPr>
            <a:endParaRPr lang="it-IT" i="1" dirty="0" smtClean="0"/>
          </a:p>
          <a:p>
            <a:pPr marL="114300" indent="0">
              <a:buNone/>
            </a:pPr>
            <a:endParaRPr lang="it-IT" i="1" dirty="0" smtClean="0"/>
          </a:p>
          <a:p>
            <a:pPr marL="114300" indent="0">
              <a:buNone/>
            </a:pPr>
            <a:endParaRPr lang="it-IT" i="1" dirty="0"/>
          </a:p>
          <a:p>
            <a:pPr marL="114300" indent="0">
              <a:buNone/>
            </a:pPr>
            <a:endParaRPr lang="en-GB" i="1" dirty="0"/>
          </a:p>
          <a:p>
            <a:r>
              <a:rPr lang="en-GB" dirty="0" smtClean="0"/>
              <a:t>Role</a:t>
            </a:r>
            <a:r>
              <a:rPr lang="en-GB" dirty="0"/>
              <a:t>: </a:t>
            </a:r>
            <a:r>
              <a:rPr lang="en-GB" i="1" dirty="0"/>
              <a:t> </a:t>
            </a:r>
            <a:r>
              <a:rPr lang="en-GB" i="1" dirty="0" smtClean="0"/>
              <a:t>Proposed coordinator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HORIZON-CL3-2022-CS-01-02</a:t>
            </a:r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Graziano GIORGI (graziano.giorgi@zanasi-alessandro.eu)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94917"/>
            <a:ext cx="4139952" cy="103498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789" y="2204864"/>
            <a:ext cx="4653136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Proposal </a:t>
            </a:r>
            <a:r>
              <a:rPr lang="nb-NO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sz="2600" dirty="0" smtClean="0"/>
              <a:t>A </a:t>
            </a:r>
            <a:r>
              <a:rPr lang="en-GB" sz="2600" b="1" i="1" dirty="0" smtClean="0"/>
              <a:t>methodology</a:t>
            </a:r>
            <a:r>
              <a:rPr lang="en-GB" sz="2600" i="1" dirty="0" smtClean="0"/>
              <a:t> for the assessment of IT components’ vulnerabilities, including:</a:t>
            </a:r>
          </a:p>
          <a:p>
            <a:pPr algn="just"/>
            <a:endParaRPr lang="en-GB" sz="1100" i="1" dirty="0" smtClean="0"/>
          </a:p>
          <a:p>
            <a:pPr lvl="1" algn="just"/>
            <a:r>
              <a:rPr lang="it-IT" sz="2500" i="1" dirty="0" smtClean="0"/>
              <a:t>A gap </a:t>
            </a:r>
            <a:r>
              <a:rPr lang="it-IT" sz="2500" i="1" dirty="0" err="1" smtClean="0"/>
              <a:t>analysis</a:t>
            </a:r>
            <a:r>
              <a:rPr lang="it-IT" sz="2500" i="1" dirty="0" smtClean="0"/>
              <a:t> to produce </a:t>
            </a:r>
            <a:r>
              <a:rPr lang="it-IT" sz="2500" b="1" i="1" dirty="0" err="1" smtClean="0"/>
              <a:t>updated</a:t>
            </a:r>
            <a:r>
              <a:rPr lang="it-IT" sz="2500" b="1" i="1" dirty="0" smtClean="0"/>
              <a:t> best </a:t>
            </a:r>
            <a:r>
              <a:rPr lang="it-IT" sz="2500" b="1" i="1" dirty="0" err="1" smtClean="0"/>
              <a:t>practices</a:t>
            </a:r>
            <a:r>
              <a:rPr lang="it-IT" sz="2500" b="1" i="1" dirty="0" smtClean="0"/>
              <a:t>;</a:t>
            </a:r>
          </a:p>
          <a:p>
            <a:pPr lvl="1" algn="just"/>
            <a:endParaRPr lang="it-IT" sz="1000" i="1" dirty="0" smtClean="0"/>
          </a:p>
          <a:p>
            <a:pPr lvl="1" algn="just"/>
            <a:r>
              <a:rPr lang="it-IT" sz="2500" i="1" dirty="0" err="1" smtClean="0"/>
              <a:t>Both</a:t>
            </a:r>
            <a:r>
              <a:rPr lang="it-IT" sz="2500" i="1" dirty="0" smtClean="0"/>
              <a:t> </a:t>
            </a:r>
            <a:r>
              <a:rPr lang="it-IT" sz="2500" b="1" i="1" dirty="0" smtClean="0"/>
              <a:t>design-time and </a:t>
            </a:r>
            <a:r>
              <a:rPr lang="it-IT" sz="2500" b="1" i="1" dirty="0" err="1" smtClean="0"/>
              <a:t>run</a:t>
            </a:r>
            <a:r>
              <a:rPr lang="it-IT" sz="2500" b="1" i="1" dirty="0" smtClean="0"/>
              <a:t>-time </a:t>
            </a:r>
            <a:r>
              <a:rPr lang="it-IT" sz="2500" b="1" i="1" dirty="0" err="1" smtClean="0"/>
              <a:t>methods</a:t>
            </a:r>
            <a:r>
              <a:rPr lang="it-IT" sz="2500" b="1" i="1" dirty="0" smtClean="0"/>
              <a:t> </a:t>
            </a:r>
            <a:r>
              <a:rPr lang="it-IT" sz="2500" i="1" dirty="0" smtClean="0"/>
              <a:t>to </a:t>
            </a:r>
            <a:r>
              <a:rPr lang="it-IT" sz="2500" i="1" dirty="0" err="1" smtClean="0"/>
              <a:t>discover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vulnerabilities</a:t>
            </a:r>
            <a:r>
              <a:rPr lang="it-IT" sz="2500" i="1" dirty="0" smtClean="0"/>
              <a:t>;</a:t>
            </a:r>
          </a:p>
          <a:p>
            <a:pPr lvl="1" algn="just"/>
            <a:endParaRPr lang="it-IT" sz="1000" i="1" dirty="0" smtClean="0"/>
          </a:p>
          <a:p>
            <a:pPr lvl="1" algn="just"/>
            <a:r>
              <a:rPr lang="it-IT" sz="2500" b="1" i="1" dirty="0" smtClean="0"/>
              <a:t>Supply </a:t>
            </a:r>
            <a:r>
              <a:rPr lang="it-IT" sz="2500" b="1" i="1" dirty="0" err="1" smtClean="0"/>
              <a:t>chains</a:t>
            </a:r>
            <a:r>
              <a:rPr lang="it-IT" sz="2500" b="1" i="1" dirty="0" smtClean="0"/>
              <a:t> </a:t>
            </a:r>
            <a:r>
              <a:rPr lang="it-IT" sz="2500" b="1" i="1" dirty="0" err="1" smtClean="0"/>
              <a:t>issues</a:t>
            </a:r>
            <a:r>
              <a:rPr lang="it-IT" sz="2500" b="1" i="1" dirty="0" smtClean="0"/>
              <a:t> </a:t>
            </a:r>
            <a:r>
              <a:rPr lang="it-IT" sz="2500" i="1" dirty="0" smtClean="0"/>
              <a:t>to investigate the </a:t>
            </a:r>
            <a:r>
              <a:rPr lang="it-IT" sz="2500" i="1" dirty="0" err="1" smtClean="0"/>
              <a:t>availability</a:t>
            </a:r>
            <a:r>
              <a:rPr lang="it-IT" sz="2500" i="1" dirty="0" smtClean="0"/>
              <a:t> of </a:t>
            </a:r>
            <a:r>
              <a:rPr lang="it-IT" sz="2500" i="1" dirty="0" err="1" smtClean="0"/>
              <a:t>critical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components</a:t>
            </a:r>
            <a:r>
              <a:rPr lang="it-IT" sz="2500" i="1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Graziano GIORGI (graziano.giorgi@zanasi-alessandro.eu)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</a:t>
            </a:r>
            <a:r>
              <a:rPr lang="fi-FI" sz="1600" dirty="0" smtClean="0"/>
              <a:t>16-17 </a:t>
            </a:r>
            <a:r>
              <a:rPr lang="fi-FI" sz="1600" dirty="0"/>
              <a:t>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rgamena 2 12"/>
          <p:cNvSpPr/>
          <p:nvPr/>
        </p:nvSpPr>
        <p:spPr>
          <a:xfrm>
            <a:off x="2411760" y="4581128"/>
            <a:ext cx="4680520" cy="1852420"/>
          </a:xfrm>
          <a:prstGeom prst="horizontalScroll">
            <a:avLst/>
          </a:prstGeom>
          <a:solidFill>
            <a:srgbClr val="FFE48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u="sng" dirty="0" err="1" smtClean="0">
                <a:solidFill>
                  <a:schemeClr val="tx1"/>
                </a:solidFill>
              </a:rPr>
              <a:t>Vulnerability</a:t>
            </a:r>
            <a:r>
              <a:rPr lang="it-IT" b="1" u="sng" dirty="0" smtClean="0">
                <a:solidFill>
                  <a:schemeClr val="tx1"/>
                </a:solidFill>
              </a:rPr>
              <a:t> </a:t>
            </a:r>
            <a:r>
              <a:rPr lang="it-IT" b="1" u="sng" dirty="0" err="1" smtClean="0">
                <a:solidFill>
                  <a:schemeClr val="tx1"/>
                </a:solidFill>
              </a:rPr>
              <a:t>assessment</a:t>
            </a:r>
            <a:endParaRPr lang="it-IT" b="1" u="sng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List of </a:t>
            </a:r>
            <a:r>
              <a:rPr lang="it-IT" sz="1400" dirty="0" err="1">
                <a:solidFill>
                  <a:schemeClr val="tx1"/>
                </a:solidFill>
              </a:rPr>
              <a:t>vulnerabilities</a:t>
            </a:r>
            <a:endParaRPr lang="it-IT" sz="14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1400" dirty="0" err="1" smtClean="0">
                <a:solidFill>
                  <a:schemeClr val="tx1"/>
                </a:solidFill>
              </a:rPr>
              <a:t>Recommendations</a:t>
            </a:r>
            <a:r>
              <a:rPr lang="it-IT" sz="1400" dirty="0" smtClean="0">
                <a:solidFill>
                  <a:schemeClr val="tx1"/>
                </a:solidFill>
              </a:rPr>
              <a:t> to mitigate </a:t>
            </a:r>
            <a:r>
              <a:rPr lang="it-IT" sz="1400" dirty="0" err="1" smtClean="0">
                <a:solidFill>
                  <a:schemeClr val="tx1"/>
                </a:solidFill>
              </a:rPr>
              <a:t>them</a:t>
            </a:r>
            <a:r>
              <a:rPr lang="it-IT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813194"/>
            <a:ext cx="5665440" cy="604443"/>
          </a:xfrm>
        </p:spPr>
        <p:txBody>
          <a:bodyPr>
            <a:noAutofit/>
          </a:bodyPr>
          <a:lstStyle/>
          <a:p>
            <a:pPr algn="ctr"/>
            <a:r>
              <a:rPr lang="nb-NO" sz="3400" dirty="0" smtClean="0"/>
              <a:t>The</a:t>
            </a:r>
            <a:r>
              <a:rPr lang="nb-NO" sz="3400" dirty="0"/>
              <a:t> MAChiaVelli's </a:t>
            </a:r>
            <a:r>
              <a:rPr lang="nb-NO" sz="3400" dirty="0" smtClean="0"/>
              <a:t>methodology</a:t>
            </a:r>
            <a:endParaRPr lang="en-US" sz="3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Graziano GIORGI (graziano.giorgi@zanasi-alessandro.eu)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6" name="Connettore pagina esterna 5"/>
          <p:cNvSpPr/>
          <p:nvPr/>
        </p:nvSpPr>
        <p:spPr>
          <a:xfrm>
            <a:off x="2411760" y="1556792"/>
            <a:ext cx="5665440" cy="3369344"/>
          </a:xfrm>
          <a:prstGeom prst="flowChartOffpageConnec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u="sng" dirty="0" smtClean="0">
              <a:solidFill>
                <a:schemeClr val="tx1"/>
              </a:solidFill>
            </a:endParaRPr>
          </a:p>
          <a:p>
            <a:pPr algn="ctr"/>
            <a:endParaRPr lang="it-IT" b="1" u="sng" dirty="0">
              <a:solidFill>
                <a:schemeClr val="tx1"/>
              </a:solidFill>
            </a:endParaRPr>
          </a:p>
          <a:p>
            <a:pPr algn="ctr"/>
            <a:endParaRPr lang="it-IT" b="1" u="sng" dirty="0" smtClean="0">
              <a:solidFill>
                <a:schemeClr val="tx1"/>
              </a:solidFill>
            </a:endParaRPr>
          </a:p>
          <a:p>
            <a:pPr algn="ctr"/>
            <a:endParaRPr lang="it-IT" b="1" u="sng" dirty="0">
              <a:solidFill>
                <a:schemeClr val="tx1"/>
              </a:solidFill>
            </a:endParaRPr>
          </a:p>
          <a:p>
            <a:pPr algn="ctr"/>
            <a:endParaRPr lang="it-IT" b="1" u="sng" dirty="0" smtClean="0">
              <a:solidFill>
                <a:schemeClr val="tx1"/>
              </a:solidFill>
            </a:endParaRPr>
          </a:p>
          <a:p>
            <a:pPr algn="ctr"/>
            <a:endParaRPr lang="it-IT" b="1" u="sng" dirty="0">
              <a:solidFill>
                <a:schemeClr val="tx1"/>
              </a:solidFill>
            </a:endParaRPr>
          </a:p>
          <a:p>
            <a:pPr algn="ctr"/>
            <a:endParaRPr lang="it-IT" b="1" u="sng" dirty="0" smtClean="0">
              <a:solidFill>
                <a:schemeClr val="tx1"/>
              </a:solidFill>
            </a:endParaRPr>
          </a:p>
          <a:p>
            <a:pPr algn="ctr"/>
            <a:endParaRPr lang="it-IT" b="1" u="sng" dirty="0" smtClean="0">
              <a:solidFill>
                <a:schemeClr val="tx1"/>
              </a:solidFill>
            </a:endParaRPr>
          </a:p>
          <a:p>
            <a:pPr algn="ctr"/>
            <a:r>
              <a:rPr lang="it-IT" b="1" u="sng" dirty="0" smtClean="0">
                <a:solidFill>
                  <a:schemeClr val="tx1"/>
                </a:solidFill>
              </a:rPr>
              <a:t>Supply </a:t>
            </a:r>
            <a:r>
              <a:rPr lang="it-IT" b="1" u="sng" dirty="0" err="1">
                <a:solidFill>
                  <a:schemeClr val="tx1"/>
                </a:solidFill>
              </a:rPr>
              <a:t>chain</a:t>
            </a:r>
            <a:r>
              <a:rPr lang="it-IT" b="1" u="sng" dirty="0">
                <a:solidFill>
                  <a:schemeClr val="tx1"/>
                </a:solidFill>
              </a:rPr>
              <a:t> </a:t>
            </a:r>
            <a:r>
              <a:rPr lang="it-IT" b="1" u="sng" dirty="0" err="1">
                <a:solidFill>
                  <a:schemeClr val="tx1"/>
                </a:solidFill>
              </a:rPr>
              <a:t>issues</a:t>
            </a:r>
            <a:r>
              <a:rPr lang="it-IT" b="1" u="sng" dirty="0">
                <a:solidFill>
                  <a:schemeClr val="tx1"/>
                </a:solidFill>
              </a:rPr>
              <a:t> </a:t>
            </a:r>
            <a:r>
              <a:rPr lang="it-IT" b="1" u="sng" dirty="0" err="1">
                <a:solidFill>
                  <a:schemeClr val="tx1"/>
                </a:solidFill>
              </a:rPr>
              <a:t>evaluation</a:t>
            </a:r>
            <a:endParaRPr lang="it-IT" b="1" u="sng" dirty="0">
              <a:solidFill>
                <a:schemeClr val="tx1"/>
              </a:solidFill>
            </a:endParaRP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(</a:t>
            </a:r>
            <a:r>
              <a:rPr lang="it-IT" sz="1400" dirty="0" err="1">
                <a:solidFill>
                  <a:schemeClr val="tx1"/>
                </a:solidFill>
              </a:rPr>
              <a:t>availability</a:t>
            </a:r>
            <a:r>
              <a:rPr lang="it-IT" sz="1400" dirty="0">
                <a:solidFill>
                  <a:schemeClr val="tx1"/>
                </a:solidFill>
              </a:rPr>
              <a:t>, </a:t>
            </a:r>
            <a:r>
              <a:rPr lang="it-IT" sz="1400" dirty="0" err="1">
                <a:solidFill>
                  <a:schemeClr val="tx1"/>
                </a:solidFill>
              </a:rPr>
              <a:t>replacement</a:t>
            </a:r>
            <a:r>
              <a:rPr lang="it-IT" sz="1400" dirty="0">
                <a:solidFill>
                  <a:schemeClr val="tx1"/>
                </a:solidFill>
              </a:rPr>
              <a:t>, </a:t>
            </a:r>
            <a:r>
              <a:rPr lang="it-IT" sz="1400" dirty="0" err="1">
                <a:solidFill>
                  <a:schemeClr val="tx1"/>
                </a:solidFill>
              </a:rPr>
              <a:t>trustworthiness</a:t>
            </a:r>
            <a:r>
              <a:rPr lang="it-IT" sz="1400" dirty="0">
                <a:solidFill>
                  <a:schemeClr val="tx1"/>
                </a:solidFill>
              </a:rPr>
              <a:t>, </a:t>
            </a:r>
            <a:br>
              <a:rPr lang="it-IT" sz="1400" dirty="0">
                <a:solidFill>
                  <a:schemeClr val="tx1"/>
                </a:solidFill>
              </a:rPr>
            </a:br>
            <a:r>
              <a:rPr lang="it-IT" sz="1400" dirty="0" err="1">
                <a:solidFill>
                  <a:schemeClr val="tx1"/>
                </a:solidFill>
              </a:rPr>
              <a:t>maintenance</a:t>
            </a:r>
            <a:r>
              <a:rPr lang="it-IT" sz="1400" dirty="0">
                <a:solidFill>
                  <a:schemeClr val="tx1"/>
                </a:solidFill>
              </a:rPr>
              <a:t>, etc. </a:t>
            </a:r>
            <a:r>
              <a:rPr lang="it-IT" sz="1400" dirty="0" smtClean="0">
                <a:solidFill>
                  <a:schemeClr val="tx1"/>
                </a:solidFill>
              </a:rPr>
              <a:t>of </a:t>
            </a:r>
            <a:r>
              <a:rPr lang="it-IT" sz="1400" dirty="0">
                <a:solidFill>
                  <a:schemeClr val="tx1"/>
                </a:solidFill>
              </a:rPr>
              <a:t>IT </a:t>
            </a:r>
            <a:r>
              <a:rPr lang="it-IT" sz="1400" dirty="0" err="1">
                <a:solidFill>
                  <a:schemeClr val="tx1"/>
                </a:solidFill>
              </a:rPr>
              <a:t>components</a:t>
            </a:r>
            <a:r>
              <a:rPr lang="it-IT" sz="1400" dirty="0">
                <a:solidFill>
                  <a:schemeClr val="tx1"/>
                </a:solidFill>
              </a:rPr>
              <a:t>) 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234300" y="1555254"/>
            <a:ext cx="2842900" cy="19238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u="sng" dirty="0" err="1">
                <a:solidFill>
                  <a:schemeClr val="tx1"/>
                </a:solidFill>
              </a:rPr>
              <a:t>Run</a:t>
            </a:r>
            <a:r>
              <a:rPr lang="it-IT" b="1" u="sng" dirty="0">
                <a:solidFill>
                  <a:schemeClr val="tx1"/>
                </a:solidFill>
              </a:rPr>
              <a:t>-time </a:t>
            </a:r>
            <a:r>
              <a:rPr lang="it-IT" b="1" u="sng" dirty="0" err="1">
                <a:solidFill>
                  <a:schemeClr val="tx1"/>
                </a:solidFill>
              </a:rPr>
              <a:t>methods</a:t>
            </a:r>
            <a:endParaRPr lang="it-IT" b="1" u="sng" dirty="0">
              <a:solidFill>
                <a:schemeClr val="tx1"/>
              </a:solidFill>
            </a:endParaRPr>
          </a:p>
          <a:p>
            <a:endParaRPr lang="it-IT" sz="1400" u="sng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 smtClean="0">
                <a:solidFill>
                  <a:schemeClr val="tx1"/>
                </a:solidFill>
              </a:rPr>
              <a:t>Fuzzy</a:t>
            </a:r>
            <a:r>
              <a:rPr lang="it-IT" sz="1400" dirty="0" smtClean="0">
                <a:solidFill>
                  <a:schemeClr val="tx1"/>
                </a:solidFill>
              </a:rPr>
              <a:t> </a:t>
            </a:r>
            <a:r>
              <a:rPr lang="it-IT" sz="1400" dirty="0" err="1" smtClean="0">
                <a:solidFill>
                  <a:schemeClr val="tx1"/>
                </a:solidFill>
              </a:rPr>
              <a:t>testing</a:t>
            </a:r>
            <a:endParaRPr lang="it-IT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 smtClean="0">
                <a:solidFill>
                  <a:schemeClr val="tx1"/>
                </a:solidFill>
              </a:rPr>
              <a:t>Symbolic</a:t>
            </a:r>
            <a:r>
              <a:rPr lang="it-IT" sz="1400" dirty="0" smtClean="0">
                <a:solidFill>
                  <a:schemeClr val="tx1"/>
                </a:solidFill>
              </a:rPr>
              <a:t> </a:t>
            </a:r>
            <a:r>
              <a:rPr lang="it-IT" sz="1400" dirty="0" err="1" smtClean="0">
                <a:solidFill>
                  <a:schemeClr val="tx1"/>
                </a:solidFill>
              </a:rPr>
              <a:t>Execution</a:t>
            </a:r>
            <a:endParaRPr lang="it-IT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chemeClr val="tx1"/>
                </a:solidFill>
              </a:rPr>
              <a:t>Cyber </a:t>
            </a:r>
            <a:r>
              <a:rPr lang="it-IT" sz="1400" dirty="0" err="1" smtClean="0">
                <a:solidFill>
                  <a:schemeClr val="tx1"/>
                </a:solidFill>
              </a:rPr>
              <a:t>ranges</a:t>
            </a:r>
            <a:r>
              <a:rPr lang="it-IT" sz="1400" dirty="0" smtClean="0">
                <a:solidFill>
                  <a:schemeClr val="tx1"/>
                </a:solidFill>
              </a:rPr>
              <a:t>/Digital Twins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 smtClean="0">
                <a:solidFill>
                  <a:schemeClr val="tx1"/>
                </a:solidFill>
              </a:rPr>
              <a:t>Supporting</a:t>
            </a:r>
            <a:r>
              <a:rPr lang="it-IT" sz="1400" dirty="0" smtClean="0">
                <a:solidFill>
                  <a:schemeClr val="tx1"/>
                </a:solidFill>
              </a:rPr>
              <a:t> </a:t>
            </a:r>
            <a:r>
              <a:rPr lang="it-IT" sz="1400" dirty="0" err="1" smtClean="0">
                <a:solidFill>
                  <a:schemeClr val="tx1"/>
                </a:solidFill>
              </a:rPr>
              <a:t>tools</a:t>
            </a:r>
            <a:r>
              <a:rPr lang="it-IT" sz="1400" dirty="0" smtClean="0">
                <a:solidFill>
                  <a:schemeClr val="tx1"/>
                </a:solidFill>
              </a:rPr>
              <a:t> for CI/CD pipeline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chemeClr val="tx1"/>
                </a:solidFill>
              </a:rPr>
              <a:t>Etc</a:t>
            </a:r>
            <a:r>
              <a:rPr lang="it-IT" sz="1400" dirty="0" smtClean="0">
                <a:solidFill>
                  <a:schemeClr val="tx1"/>
                </a:solidFill>
              </a:rPr>
              <a:t>.</a:t>
            </a:r>
            <a:endParaRPr lang="it-IT" sz="1400" dirty="0" smtClean="0">
              <a:solidFill>
                <a:schemeClr val="tx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413193" y="1563086"/>
            <a:ext cx="2821107" cy="19238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u="sng" dirty="0">
                <a:solidFill>
                  <a:schemeClr val="tx1"/>
                </a:solidFill>
              </a:rPr>
              <a:t>Design-time </a:t>
            </a:r>
            <a:r>
              <a:rPr lang="it-IT" b="1" u="sng" dirty="0" err="1">
                <a:solidFill>
                  <a:schemeClr val="tx1"/>
                </a:solidFill>
              </a:rPr>
              <a:t>methods</a:t>
            </a:r>
            <a:endParaRPr lang="it-IT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Best </a:t>
            </a:r>
            <a:r>
              <a:rPr lang="it-IT" sz="1400" dirty="0" err="1">
                <a:solidFill>
                  <a:schemeClr val="tx1"/>
                </a:solidFill>
              </a:rPr>
              <a:t>practices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err="1">
                <a:solidFill>
                  <a:schemeClr val="tx1"/>
                </a:solidFill>
              </a:rPr>
              <a:t>aligned</a:t>
            </a:r>
            <a:r>
              <a:rPr lang="it-IT" sz="1400" dirty="0">
                <a:solidFill>
                  <a:schemeClr val="tx1"/>
                </a:solidFill>
              </a:rPr>
              <a:t> with the EU </a:t>
            </a:r>
            <a:r>
              <a:rPr lang="it-IT" sz="1400" dirty="0" err="1">
                <a:solidFill>
                  <a:schemeClr val="tx1"/>
                </a:solidFill>
              </a:rPr>
              <a:t>Cybersecurity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err="1">
                <a:solidFill>
                  <a:schemeClr val="tx1"/>
                </a:solidFill>
              </a:rPr>
              <a:t>Act</a:t>
            </a:r>
            <a:endParaRPr lang="it-IT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>
                <a:solidFill>
                  <a:schemeClr val="tx1"/>
                </a:solidFill>
              </a:rPr>
              <a:t>IDE’s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err="1" smtClean="0">
                <a:solidFill>
                  <a:schemeClr val="tx1"/>
                </a:solidFill>
              </a:rPr>
              <a:t>warnings</a:t>
            </a:r>
            <a:r>
              <a:rPr lang="it-IT" sz="1400" dirty="0" smtClean="0">
                <a:solidFill>
                  <a:schemeClr val="tx1"/>
                </a:solidFill>
              </a:rPr>
              <a:t> </a:t>
            </a:r>
            <a:r>
              <a:rPr lang="it-IT" sz="1400" dirty="0">
                <a:solidFill>
                  <a:schemeClr val="tx1"/>
                </a:solidFill>
              </a:rPr>
              <a:t>and plug-in </a:t>
            </a:r>
            <a:r>
              <a:rPr lang="it-IT" sz="1400" dirty="0" err="1">
                <a:solidFill>
                  <a:schemeClr val="tx1"/>
                </a:solidFill>
              </a:rPr>
              <a:t>modules</a:t>
            </a:r>
            <a:endParaRPr lang="it-IT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UML and </a:t>
            </a:r>
            <a:r>
              <a:rPr lang="it-IT" sz="1400" dirty="0" err="1">
                <a:solidFill>
                  <a:schemeClr val="tx1"/>
                </a:solidFill>
              </a:rPr>
              <a:t>class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err="1" smtClean="0">
                <a:solidFill>
                  <a:schemeClr val="tx1"/>
                </a:solidFill>
              </a:rPr>
              <a:t>diagrams</a:t>
            </a:r>
            <a:endParaRPr lang="it-IT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chemeClr val="tx1"/>
                </a:solidFill>
              </a:rPr>
              <a:t>Etc</a:t>
            </a:r>
            <a:r>
              <a:rPr lang="it-IT" sz="1400" dirty="0" smtClean="0">
                <a:solidFill>
                  <a:schemeClr val="tx1"/>
                </a:solidFill>
              </a:rPr>
              <a:t>.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1" name="Callout con freccia a destra 10"/>
          <p:cNvSpPr/>
          <p:nvPr/>
        </p:nvSpPr>
        <p:spPr>
          <a:xfrm>
            <a:off x="457200" y="2202801"/>
            <a:ext cx="2098576" cy="2552537"/>
          </a:xfrm>
          <a:prstGeom prst="rightArrowCallout">
            <a:avLst>
              <a:gd name="adj1" fmla="val 13875"/>
              <a:gd name="adj2" fmla="val 13253"/>
              <a:gd name="adj3" fmla="val 15023"/>
              <a:gd name="adj4" fmla="val 8102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u="sng" dirty="0">
                <a:solidFill>
                  <a:schemeClr val="tx1"/>
                </a:solidFill>
              </a:rPr>
              <a:t>IT </a:t>
            </a:r>
            <a:r>
              <a:rPr lang="it-IT" b="1" u="sng" dirty="0" err="1" smtClean="0">
                <a:solidFill>
                  <a:schemeClr val="tx1"/>
                </a:solidFill>
              </a:rPr>
              <a:t>components</a:t>
            </a:r>
            <a:endParaRPr lang="it-IT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 smtClean="0">
                <a:solidFill>
                  <a:schemeClr val="tx1"/>
                </a:solidFill>
              </a:rPr>
              <a:t>Firmwares</a:t>
            </a:r>
            <a:r>
              <a:rPr lang="it-IT" sz="1400" dirty="0">
                <a:solidFill>
                  <a:schemeClr val="tx1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smtClean="0">
                <a:solidFill>
                  <a:schemeClr val="tx1"/>
                </a:solidFill>
              </a:rPr>
              <a:t>Communications </a:t>
            </a:r>
            <a:r>
              <a:rPr lang="it-IT" sz="1400" dirty="0" err="1">
                <a:solidFill>
                  <a:schemeClr val="tx1"/>
                </a:solidFill>
              </a:rPr>
              <a:t>protocols</a:t>
            </a:r>
            <a:r>
              <a:rPr lang="it-IT" sz="1400" dirty="0">
                <a:solidFill>
                  <a:schemeClr val="tx1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Operating Systems,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>
                <a:solidFill>
                  <a:schemeClr val="tx1"/>
                </a:solidFill>
              </a:rPr>
              <a:t>APIs</a:t>
            </a:r>
            <a:r>
              <a:rPr lang="it-IT" sz="1400" dirty="0">
                <a:solidFill>
                  <a:schemeClr val="tx1"/>
                </a:solidFill>
              </a:rPr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drivers,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etc.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4" name="Stella a 12 punte 13"/>
          <p:cNvSpPr/>
          <p:nvPr/>
        </p:nvSpPr>
        <p:spPr>
          <a:xfrm>
            <a:off x="6752731" y="4851749"/>
            <a:ext cx="1311177" cy="1311177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/>
              <a:t>Risk</a:t>
            </a:r>
            <a:endParaRPr lang="it-IT" b="1" dirty="0" smtClean="0"/>
          </a:p>
          <a:p>
            <a:pPr algn="ctr"/>
            <a:r>
              <a:rPr lang="it-IT" b="1" dirty="0" smtClean="0"/>
              <a:t>score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0055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dirty="0" smtClean="0"/>
              <a:t>Coordinator (TBC):</a:t>
            </a:r>
            <a:r>
              <a:rPr lang="en-GB" i="1" dirty="0" smtClean="0"/>
              <a:t> </a:t>
            </a:r>
            <a:endParaRPr lang="en-GB" i="1" dirty="0" smtClean="0"/>
          </a:p>
          <a:p>
            <a:pPr lvl="1"/>
            <a:r>
              <a:rPr lang="en-GB" i="1" dirty="0" smtClean="0"/>
              <a:t>Zanasi &amp; </a:t>
            </a:r>
            <a:r>
              <a:rPr lang="en-GB" i="1" dirty="0" smtClean="0"/>
              <a:t>Partners (IT)</a:t>
            </a:r>
            <a:endParaRPr lang="en-GB" i="1" dirty="0" smtClean="0"/>
          </a:p>
          <a:p>
            <a:pPr lvl="1"/>
            <a:endParaRPr lang="en-GB" i="1" dirty="0"/>
          </a:p>
          <a:p>
            <a:r>
              <a:rPr lang="en-GB" dirty="0"/>
              <a:t>Partners / Other participants: </a:t>
            </a:r>
            <a:endParaRPr lang="en-GB" i="1" dirty="0" smtClean="0"/>
          </a:p>
          <a:p>
            <a:pPr lvl="1"/>
            <a:r>
              <a:rPr lang="en-GB" i="1" dirty="0" smtClean="0"/>
              <a:t>TECOMS (IT)</a:t>
            </a:r>
          </a:p>
          <a:p>
            <a:pPr lvl="1"/>
            <a:r>
              <a:rPr lang="it-IT" i="1" dirty="0" err="1" smtClean="0"/>
              <a:t>Defence</a:t>
            </a:r>
            <a:r>
              <a:rPr lang="it-IT" i="1" dirty="0" smtClean="0"/>
              <a:t> </a:t>
            </a:r>
            <a:r>
              <a:rPr lang="it-IT" i="1" dirty="0" err="1" smtClean="0"/>
              <a:t>Research</a:t>
            </a:r>
            <a:r>
              <a:rPr lang="it-IT" i="1" dirty="0" smtClean="0"/>
              <a:t> </a:t>
            </a:r>
            <a:r>
              <a:rPr lang="it-IT" i="1" dirty="0" err="1" smtClean="0"/>
              <a:t>Institute</a:t>
            </a:r>
            <a:r>
              <a:rPr lang="it-IT" i="1" dirty="0" smtClean="0"/>
              <a:t> (FR)</a:t>
            </a:r>
          </a:p>
          <a:p>
            <a:pPr lvl="1"/>
            <a:r>
              <a:rPr lang="it-IT" i="1" dirty="0" smtClean="0"/>
              <a:t>Rome Hospital (IT)</a:t>
            </a:r>
          </a:p>
          <a:p>
            <a:pPr lvl="1"/>
            <a:r>
              <a:rPr lang="it-IT" i="1" dirty="0" smtClean="0"/>
              <a:t>EU </a:t>
            </a:r>
            <a:r>
              <a:rPr lang="it-IT" i="1" dirty="0" err="1" smtClean="0"/>
              <a:t>LEAs</a:t>
            </a:r>
            <a:endParaRPr lang="it-IT" i="1" dirty="0" smtClean="0"/>
          </a:p>
          <a:p>
            <a:pPr lvl="1"/>
            <a:r>
              <a:rPr lang="it-IT" i="1" dirty="0" err="1" smtClean="0"/>
              <a:t>Secured</a:t>
            </a:r>
            <a:r>
              <a:rPr lang="it-IT" i="1" dirty="0" smtClean="0"/>
              <a:t> </a:t>
            </a:r>
            <a:r>
              <a:rPr lang="it-IT" i="1" dirty="0" err="1" smtClean="0"/>
              <a:t>communication</a:t>
            </a:r>
            <a:r>
              <a:rPr lang="it-IT" i="1" dirty="0" smtClean="0"/>
              <a:t> partner (UK, TBC)</a:t>
            </a:r>
            <a:endParaRPr lang="en-GB" i="1" dirty="0" smtClean="0"/>
          </a:p>
          <a:p>
            <a:endParaRPr lang="en-GB" dirty="0"/>
          </a:p>
          <a:p>
            <a:r>
              <a:rPr lang="en-GB" dirty="0"/>
              <a:t>Looking </a:t>
            </a:r>
            <a:r>
              <a:rPr lang="en-GB" dirty="0" smtClean="0"/>
              <a:t>for:</a:t>
            </a:r>
            <a:endParaRPr lang="en-GB" dirty="0"/>
          </a:p>
          <a:p>
            <a:pPr lvl="1"/>
            <a:r>
              <a:rPr lang="it-IT" i="1" dirty="0" err="1" smtClean="0"/>
              <a:t>Sensors</a:t>
            </a:r>
            <a:r>
              <a:rPr lang="it-IT" i="1" dirty="0" smtClean="0"/>
              <a:t>, HW and </a:t>
            </a:r>
            <a:r>
              <a:rPr lang="it-IT" i="1" dirty="0" err="1" smtClean="0"/>
              <a:t>IoT</a:t>
            </a:r>
            <a:r>
              <a:rPr lang="it-IT" i="1" dirty="0" smtClean="0"/>
              <a:t> </a:t>
            </a:r>
            <a:r>
              <a:rPr lang="it-IT" i="1" dirty="0" err="1" smtClean="0"/>
              <a:t>experts</a:t>
            </a:r>
            <a:endParaRPr lang="en-GB" i="1" dirty="0"/>
          </a:p>
          <a:p>
            <a:pPr lvl="1"/>
            <a:r>
              <a:rPr lang="it-IT" i="1" dirty="0" smtClean="0"/>
              <a:t>System </a:t>
            </a:r>
            <a:r>
              <a:rPr lang="it-IT" i="1" dirty="0" err="1" smtClean="0"/>
              <a:t>integrators</a:t>
            </a:r>
            <a:endParaRPr lang="it-IT" i="1" dirty="0" smtClean="0"/>
          </a:p>
          <a:p>
            <a:pPr lvl="1"/>
            <a:r>
              <a:rPr lang="it-IT" i="1" dirty="0" smtClean="0"/>
              <a:t>A </a:t>
            </a:r>
            <a:r>
              <a:rPr lang="it-IT" i="1" dirty="0" err="1" smtClean="0"/>
              <a:t>research</a:t>
            </a:r>
            <a:r>
              <a:rPr lang="it-IT" i="1" dirty="0" smtClean="0"/>
              <a:t> center/large </a:t>
            </a:r>
            <a:r>
              <a:rPr lang="it-IT" i="1" dirty="0" err="1" smtClean="0"/>
              <a:t>industry</a:t>
            </a:r>
            <a:r>
              <a:rPr lang="it-IT" i="1" dirty="0" smtClean="0"/>
              <a:t> </a:t>
            </a:r>
            <a:r>
              <a:rPr lang="it-IT" i="1" dirty="0" err="1" smtClean="0"/>
              <a:t>acting</a:t>
            </a:r>
            <a:r>
              <a:rPr lang="it-IT" i="1" dirty="0" smtClean="0"/>
              <a:t> </a:t>
            </a:r>
            <a:r>
              <a:rPr lang="it-IT" i="1" dirty="0" err="1" smtClean="0"/>
              <a:t>as</a:t>
            </a:r>
            <a:r>
              <a:rPr lang="it-IT" i="1" dirty="0" smtClean="0"/>
              <a:t> a coordinator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Graziano GIORGI (graziano.giorgi@zanasi-alessandro.eu)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017" y="1758418"/>
            <a:ext cx="2692656" cy="6731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9" y="3510620"/>
            <a:ext cx="1618226" cy="901057"/>
          </a:xfrm>
          <a:prstGeom prst="rect">
            <a:avLst/>
          </a:prstGeom>
        </p:spPr>
      </p:pic>
      <p:pic>
        <p:nvPicPr>
          <p:cNvPr id="1026" name="Picture 2" descr="https://media-exp1.licdn.com/dms/image/C4E0BAQHDhRllFvvnyg/company-logo_200_200/0/1519882417960?e=2147483647&amp;v=beta&amp;t=0iS8w5ievaKdNChAyppINywvLv20goKRArftGvCWLCk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43" b="30758"/>
          <a:stretch/>
        </p:blipFill>
        <p:spPr bwMode="auto">
          <a:xfrm>
            <a:off x="5384017" y="2462196"/>
            <a:ext cx="2692656" cy="101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246</Words>
  <Application>Microsoft Office PowerPoint</Application>
  <PresentationFormat>Presentazione su schermo (4:3)</PresentationFormat>
  <Paragraphs>85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Adjacency</vt:lpstr>
      <vt:lpstr>MAChiaVelli Methodology for Assessing Components’ Vulnerabilities</vt:lpstr>
      <vt:lpstr>Proposal idea</vt:lpstr>
      <vt:lpstr>The MAChiaVelli's methodology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Graziano Giorgi</cp:lastModifiedBy>
  <cp:revision>82</cp:revision>
  <cp:lastPrinted>2022-04-14T13:20:24Z</cp:lastPrinted>
  <dcterms:created xsi:type="dcterms:W3CDTF">2012-04-10T09:21:31Z</dcterms:created>
  <dcterms:modified xsi:type="dcterms:W3CDTF">2022-04-15T10:16:05Z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