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8"/>
    <p:restoredTop sz="95934"/>
  </p:normalViewPr>
  <p:slideViewPr>
    <p:cSldViewPr>
      <p:cViewPr varScale="1">
        <p:scale>
          <a:sx n="117" d="100"/>
          <a:sy n="117" d="100"/>
        </p:scale>
        <p:origin x="1109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Hall" userId="c91b0b126f4fe43d" providerId="LiveId" clId="{25FC5F45-B056-4A02-A449-74F095BDC074}"/>
    <pc:docChg chg="custSel modSld modMainMaster">
      <pc:chgData name="Jon Hall" userId="c91b0b126f4fe43d" providerId="LiveId" clId="{25FC5F45-B056-4A02-A449-74F095BDC074}" dt="2022-04-01T14:52:39.806" v="8"/>
      <pc:docMkLst>
        <pc:docMk/>
      </pc:docMkLst>
      <pc:sldChg chg="addSp delSp modSp mod">
        <pc:chgData name="Jon Hall" userId="c91b0b126f4fe43d" providerId="LiveId" clId="{25FC5F45-B056-4A02-A449-74F095BDC074}" dt="2022-04-01T14:52:27.884" v="7" actId="21"/>
        <pc:sldMkLst>
          <pc:docMk/>
          <pc:sldMk cId="375647284" sldId="256"/>
        </pc:sldMkLst>
        <pc:picChg chg="add del mod">
          <ac:chgData name="Jon Hall" userId="c91b0b126f4fe43d" providerId="LiveId" clId="{25FC5F45-B056-4A02-A449-74F095BDC074}" dt="2022-04-01T14:52:27.884" v="7" actId="21"/>
          <ac:picMkLst>
            <pc:docMk/>
            <pc:sldMk cId="375647284" sldId="256"/>
            <ac:picMk id="8" creationId="{A1DB7233-68F5-4753-88EA-E8B49C25D5C6}"/>
          </ac:picMkLst>
        </pc:picChg>
      </pc:sldChg>
      <pc:sldMasterChg chg="addSp modSp">
        <pc:chgData name="Jon Hall" userId="c91b0b126f4fe43d" providerId="LiveId" clId="{25FC5F45-B056-4A02-A449-74F095BDC074}" dt="2022-04-01T14:52:39.806" v="8"/>
        <pc:sldMasterMkLst>
          <pc:docMk/>
          <pc:sldMasterMk cId="0" sldId="2147484032"/>
        </pc:sldMasterMkLst>
        <pc:picChg chg="add mod">
          <ac:chgData name="Jon Hall" userId="c91b0b126f4fe43d" providerId="LiveId" clId="{25FC5F45-B056-4A02-A449-74F095BDC074}" dt="2022-04-01T14:52:39.806" v="8"/>
          <ac:picMkLst>
            <pc:docMk/>
            <pc:sldMasterMk cId="0" sldId="2147484032"/>
            <ac:picMk id="9" creationId="{3B9BEB5F-9397-4989-92C3-B6F972B1717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‹N°›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‹N°›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39EB8-65E4-4832-97E0-41E9148F0F0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724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éfaut avec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54A34C9-9A4B-6445-85E1-F779B5E87362}" type="slidenum">
              <a:rPr lang="fr-FR" sz="750" noProof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‹N°›</a:t>
            </a:fld>
            <a:endParaRPr lang="fr-FR" sz="750" noProof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60824" y="1630413"/>
            <a:ext cx="7886700" cy="959968"/>
          </a:xfrm>
          <a:prstGeom prst="rect">
            <a:avLst/>
          </a:prstGeom>
        </p:spPr>
        <p:txBody>
          <a:bodyPr vert="horz" lIns="127723" tIns="63862" rIns="127723" bIns="63862" rtlCol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350"/>
            </a:lvl1pPr>
            <a:lvl2pPr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lnSpc>
                <a:spcPct val="100000"/>
              </a:lnSpc>
              <a:spcBef>
                <a:spcPts val="0"/>
              </a:spcBef>
              <a:defRPr sz="1050"/>
            </a:lvl3pPr>
            <a:lvl4pPr marL="1257278" indent="-17961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  <a:defRPr sz="900"/>
            </a:lvl4pPr>
            <a:lvl5pPr marL="1616499" indent="-17961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 sz="900"/>
            </a:lvl5pPr>
          </a:lstStyle>
          <a:p>
            <a:pPr lvl="0"/>
            <a:r>
              <a:rPr lang="fr-FR" noProof="0" dirty="0"/>
              <a:t>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660826" y="1067647"/>
            <a:ext cx="7924376" cy="3000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350"/>
            </a:lvl1pPr>
          </a:lstStyle>
          <a:p>
            <a:pPr lvl="0"/>
            <a:r>
              <a:rPr lang="fr-FR" noProof="0" dirty="0"/>
              <a:t>Texte simple de la diapositive</a:t>
            </a:r>
          </a:p>
        </p:txBody>
      </p:sp>
    </p:spTree>
    <p:extLst>
      <p:ext uri="{BB962C8B-B14F-4D97-AF65-F5344CB8AC3E}">
        <p14:creationId xmlns:p14="http://schemas.microsoft.com/office/powerpoint/2010/main" val="3234566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02.05.2022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02.05.2022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02.05.2022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02.05.2022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02.05.2022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02.05.2022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02.05.2022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02.05.2022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850106"/>
          </a:xfrm>
        </p:spPr>
        <p:txBody>
          <a:bodyPr>
            <a:noAutofit/>
          </a:bodyPr>
          <a:lstStyle/>
          <a:p>
            <a:r>
              <a:rPr lang="en-US" sz="3200" dirty="0" smtClean="0"/>
              <a:t>Tools </a:t>
            </a:r>
            <a:r>
              <a:rPr lang="en-US" sz="3200" dirty="0" smtClean="0"/>
              <a:t>for secure </a:t>
            </a:r>
            <a:r>
              <a:rPr lang="en-US" sz="3200" dirty="0"/>
              <a:t>processors against physical and software </a:t>
            </a:r>
            <a:r>
              <a:rPr lang="en-US" sz="3200" dirty="0" smtClean="0"/>
              <a:t>attacks by-design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GB" i="1" dirty="0" smtClean="0"/>
              <a:t>Marie-Sophie Masselot </a:t>
            </a:r>
          </a:p>
          <a:p>
            <a:r>
              <a:rPr lang="en-GB" i="1" dirty="0"/>
              <a:t>marie-Sophie.masselot@cea.fr</a:t>
            </a:r>
          </a:p>
          <a:p>
            <a:r>
              <a:rPr lang="en-GB" i="1" dirty="0" smtClean="0"/>
              <a:t>CEA technologies </a:t>
            </a:r>
            <a:r>
              <a:rPr lang="en-GB" i="1" dirty="0"/>
              <a:t>: </a:t>
            </a:r>
            <a:r>
              <a:rPr lang="en-US" i="1" dirty="0"/>
              <a:t>Tools for secure processors against physical and software attacks by-design</a:t>
            </a:r>
            <a:endParaRPr lang="en-GB" i="1" dirty="0" smtClean="0"/>
          </a:p>
          <a:p>
            <a:r>
              <a:rPr lang="en-GB" dirty="0" smtClean="0"/>
              <a:t>Role</a:t>
            </a:r>
            <a:r>
              <a:rPr lang="en-GB" dirty="0"/>
              <a:t>: </a:t>
            </a:r>
            <a:r>
              <a:rPr lang="en-GB" i="1" dirty="0"/>
              <a:t> </a:t>
            </a:r>
            <a:r>
              <a:rPr lang="en-GB" i="1" dirty="0" smtClean="0"/>
              <a:t>WP Leader, Technology provider</a:t>
            </a:r>
          </a:p>
          <a:p>
            <a:endParaRPr lang="en-GB" dirty="0"/>
          </a:p>
          <a:p>
            <a:r>
              <a:rPr lang="en-GB" dirty="0"/>
              <a:t>Proposal </a:t>
            </a:r>
            <a:r>
              <a:rPr lang="en-GB" dirty="0" smtClean="0"/>
              <a:t>activity: </a:t>
            </a:r>
            <a:r>
              <a:rPr lang="en-US" b="1" dirty="0" smtClean="0"/>
              <a:t>CS-01-02</a:t>
            </a:r>
            <a:r>
              <a:rPr lang="en-US" b="1" dirty="0"/>
              <a:t>: Trustworthy methodologies, tools and data security “by design” for dynamic testing of potentially vulnerable, insecure hardware and software components </a:t>
            </a:r>
            <a:r>
              <a:rPr lang="en-US" b="1" dirty="0" smtClean="0"/>
              <a:t>(RIA</a:t>
            </a:r>
            <a:r>
              <a:rPr lang="en-US" b="1" dirty="0"/>
              <a:t>) </a:t>
            </a:r>
            <a:endParaRPr lang="en-US" b="1" dirty="0" smtClean="0"/>
          </a:p>
          <a:p>
            <a:pPr lvl="1"/>
            <a:r>
              <a:rPr lang="en-US" altLang="fr-FR" b="1" dirty="0" bmk="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en-US" altLang="fr-FR" dirty="0" bmk="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providing assurance that third-party and open source components are free from vulnerabilities, weaknesses and/or </a:t>
            </a:r>
            <a:r>
              <a:rPr lang="en-US" altLang="fr-FR" dirty="0" smtClean="0" bmk="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malware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environments for secured coding by-design and by-default and secure hardware and software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It may also include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testing methods like coverage guided </a:t>
            </a:r>
            <a:r>
              <a:rPr lang="en-GB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fuzzing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 well as symbolic execution.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Marie-Sophie Masselot – marie-sophie.masselot@cea.fr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3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850106"/>
          </a:xfrm>
        </p:spPr>
        <p:txBody>
          <a:bodyPr>
            <a:noAutofit/>
          </a:bodyPr>
          <a:lstStyle/>
          <a:p>
            <a:r>
              <a:rPr lang="en-US" sz="3200" b="0" dirty="0" smtClean="0"/>
              <a:t>Tool</a:t>
            </a:r>
            <a:r>
              <a:rPr lang="en-US" sz="3200" b="0" dirty="0" smtClean="0"/>
              <a:t>s to </a:t>
            </a:r>
            <a:r>
              <a:rPr lang="en-US" sz="3200" b="0" dirty="0" smtClean="0"/>
              <a:t>secure </a:t>
            </a:r>
            <a:r>
              <a:rPr lang="en-US" sz="3200" b="0" dirty="0"/>
              <a:t>processors against </a:t>
            </a:r>
            <a:r>
              <a:rPr lang="en-US" sz="3200" b="0" dirty="0" smtClean="0"/>
              <a:t/>
            </a:r>
            <a:br>
              <a:rPr lang="en-US" sz="3200" b="0" dirty="0" smtClean="0"/>
            </a:br>
            <a:r>
              <a:rPr lang="en-US" sz="3200" b="0" dirty="0" smtClean="0"/>
              <a:t>physical </a:t>
            </a:r>
            <a:r>
              <a:rPr lang="en-US" sz="3200" b="0" dirty="0"/>
              <a:t>and software </a:t>
            </a:r>
            <a:r>
              <a:rPr lang="en-US" sz="3200" b="0" dirty="0" smtClean="0"/>
              <a:t>attacks by-design</a:t>
            </a:r>
            <a:endParaRPr lang="en-US" sz="3200" b="0" dirty="0"/>
          </a:p>
        </p:txBody>
      </p:sp>
      <p:sp>
        <p:nvSpPr>
          <p:cNvPr id="4" name="Double flèche horizontale 3"/>
          <p:cNvSpPr/>
          <p:nvPr/>
        </p:nvSpPr>
        <p:spPr>
          <a:xfrm>
            <a:off x="3606819" y="2323728"/>
            <a:ext cx="2372090" cy="155642"/>
          </a:xfrm>
          <a:prstGeom prst="left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26" descr="IconExperience » I-Collection » Server Cloud Icon"/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9" r="43108"/>
          <a:stretch/>
        </p:blipFill>
        <p:spPr bwMode="auto">
          <a:xfrm>
            <a:off x="5978909" y="2208721"/>
            <a:ext cx="569462" cy="6356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extLst/>
        </p:spPr>
      </p:pic>
      <p:sp>
        <p:nvSpPr>
          <p:cNvPr id="2" name="Ellipse 1"/>
          <p:cNvSpPr/>
          <p:nvPr/>
        </p:nvSpPr>
        <p:spPr>
          <a:xfrm>
            <a:off x="2872579" y="2127518"/>
            <a:ext cx="664910" cy="486678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sz="15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IoT</a:t>
            </a:r>
            <a:endParaRPr lang="en-US" sz="15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807194" y="2017441"/>
            <a:ext cx="49520" cy="4238053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Picture 26" descr="IconExperience » I-Collection » Server Cloud Icon"/>
          <p:cNvPicPr>
            <a:picLocks noChangeAspect="1" noChangeArrowheads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855" y="2049580"/>
            <a:ext cx="927837" cy="81424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extLst/>
        </p:spPr>
      </p:pic>
      <p:pic>
        <p:nvPicPr>
          <p:cNvPr id="12" name="Picture 26" descr="IconExperience » I-Collection » Server Cloud Icon"/>
          <p:cNvPicPr>
            <a:picLocks noChangeAspect="1" noChangeArrowheads="1"/>
          </p:cNvPicPr>
          <p:nvPr/>
        </p:nvPicPr>
        <p:blipFill rotWithShape="1"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9" r="43108"/>
          <a:stretch/>
        </p:blipFill>
        <p:spPr bwMode="auto">
          <a:xfrm>
            <a:off x="7582558" y="2151680"/>
            <a:ext cx="533331" cy="6290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extLst/>
        </p:spPr>
      </p:pic>
      <p:pic>
        <p:nvPicPr>
          <p:cNvPr id="13" name="Picture 26" descr="IconExperience » I-Collection » Server Cloud Ic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9" r="43108"/>
          <a:stretch/>
        </p:blipFill>
        <p:spPr bwMode="auto">
          <a:xfrm>
            <a:off x="7391710" y="2265642"/>
            <a:ext cx="533331" cy="629020"/>
          </a:xfrm>
          <a:prstGeom prst="rect">
            <a:avLst/>
          </a:prstGeom>
          <a:solidFill>
            <a:srgbClr val="FF0000"/>
          </a:solidFill>
          <a:extLst/>
        </p:spPr>
      </p:pic>
      <p:sp>
        <p:nvSpPr>
          <p:cNvPr id="14" name="Double flèche horizontale 13"/>
          <p:cNvSpPr/>
          <p:nvPr/>
        </p:nvSpPr>
        <p:spPr>
          <a:xfrm>
            <a:off x="6509930" y="2283934"/>
            <a:ext cx="889560" cy="195435"/>
          </a:xfrm>
          <a:prstGeom prst="left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à coins arrondis 16">
            <a:hlinkClick r:id="" action="ppaction://noaction"/>
          </p:cNvPr>
          <p:cNvSpPr/>
          <p:nvPr/>
        </p:nvSpPr>
        <p:spPr>
          <a:xfrm>
            <a:off x="1046615" y="3078716"/>
            <a:ext cx="4689564" cy="522725"/>
          </a:xfrm>
          <a:prstGeom prst="roundRect">
            <a:avLst/>
          </a:prstGeom>
          <a:solidFill>
            <a:schemeClr val="bg1"/>
          </a:solidFill>
          <a:ln>
            <a:solidFill>
              <a:srgbClr val="77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XanthOS</a:t>
            </a:r>
            <a:r>
              <a:rPr lang="en-US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methodology and </a:t>
            </a:r>
            <a:r>
              <a:rPr lang="en-US" sz="1050" i="1" dirty="0">
                <a:solidFill>
                  <a:srgbClr val="16741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associated tools for generating</a:t>
            </a:r>
            <a:r>
              <a:rPr lang="en-US" sz="1050" i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custom and trustworthy OS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919936" y="1914207"/>
            <a:ext cx="669815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i="1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Edge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93905" y="1911843"/>
            <a:ext cx="2103863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i="1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Cloud-HPC</a:t>
            </a:r>
          </a:p>
        </p:txBody>
      </p:sp>
      <p:grpSp>
        <p:nvGrpSpPr>
          <p:cNvPr id="67" name="Groupe 66"/>
          <p:cNvGrpSpPr/>
          <p:nvPr/>
        </p:nvGrpSpPr>
        <p:grpSpPr>
          <a:xfrm>
            <a:off x="35497" y="3643203"/>
            <a:ext cx="1032444" cy="2612291"/>
            <a:chOff x="47328" y="2708092"/>
            <a:chExt cx="1386628" cy="3966691"/>
          </a:xfrm>
        </p:grpSpPr>
        <p:sp>
          <p:nvSpPr>
            <p:cNvPr id="6" name="ZoneTexte 5"/>
            <p:cNvSpPr txBox="1"/>
            <p:nvPr/>
          </p:nvSpPr>
          <p:spPr>
            <a:xfrm>
              <a:off x="47328" y="4428401"/>
              <a:ext cx="109105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b="1" i="1" dirty="0">
                  <a:solidFill>
                    <a:schemeClr val="tx1">
                      <a:lumMod val="60000"/>
                      <a:lumOff val="4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Security of HW</a:t>
              </a:r>
            </a:p>
          </p:txBody>
        </p:sp>
        <p:sp>
          <p:nvSpPr>
            <p:cNvPr id="7" name="Accolade ouvrante 6"/>
            <p:cNvSpPr/>
            <p:nvPr/>
          </p:nvSpPr>
          <p:spPr>
            <a:xfrm>
              <a:off x="1029263" y="2708092"/>
              <a:ext cx="404693" cy="3966691"/>
            </a:xfrm>
            <a:prstGeom prst="leftBrace">
              <a:avLst>
                <a:gd name="adj1" fmla="val 51121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71" name="Groupe 70"/>
          <p:cNvGrpSpPr/>
          <p:nvPr/>
        </p:nvGrpSpPr>
        <p:grpSpPr>
          <a:xfrm>
            <a:off x="1046615" y="3643824"/>
            <a:ext cx="4701802" cy="1026114"/>
            <a:chOff x="1395487" y="2708920"/>
            <a:chExt cx="6269069" cy="1368152"/>
          </a:xfrm>
        </p:grpSpPr>
        <p:sp>
          <p:nvSpPr>
            <p:cNvPr id="16" name="Rectangle à coins arrondis 15">
              <a:hlinkClick r:id="" action="ppaction://noaction"/>
            </p:cNvPr>
            <p:cNvSpPr/>
            <p:nvPr/>
          </p:nvSpPr>
          <p:spPr>
            <a:xfrm>
              <a:off x="1395487" y="2708920"/>
              <a:ext cx="6269069" cy="83935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7777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rgbClr val="30833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Cogito</a:t>
              </a:r>
              <a:r>
                <a:rPr lang="en-US" sz="1200" i="1" dirty="0">
                  <a:solidFill>
                    <a:srgbClr val="30833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endParaRPr lang="en-US" sz="1050" i="1" dirty="0">
                <a:solidFill>
                  <a:srgbClr val="30833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en-US" sz="1050" i="1" dirty="0">
                  <a:solidFill>
                    <a:srgbClr val="30833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Automated application of </a:t>
              </a:r>
              <a:r>
                <a:rPr lang="en-US" sz="1050" i="1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countermeasures</a:t>
              </a:r>
              <a:r>
                <a:rPr lang="en-US" sz="1050" i="1" dirty="0">
                  <a:solidFill>
                    <a:srgbClr val="30833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against HW attacks during compilation</a:t>
              </a:r>
            </a:p>
          </p:txBody>
        </p:sp>
        <p:sp>
          <p:nvSpPr>
            <p:cNvPr id="30" name="Rectangle à coins arrondis 29"/>
            <p:cNvSpPr/>
            <p:nvPr/>
          </p:nvSpPr>
          <p:spPr>
            <a:xfrm>
              <a:off x="1403654" y="3602385"/>
              <a:ext cx="6244585" cy="47468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7777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err="1">
                  <a:solidFill>
                    <a:srgbClr val="16741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DScanR</a:t>
              </a:r>
              <a:r>
                <a:rPr lang="en-US" sz="1200" i="1" dirty="0">
                  <a:solidFill>
                    <a:srgbClr val="16741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  <a:p>
              <a:pPr algn="ctr"/>
              <a:r>
                <a:rPr lang="en-US" sz="1050" i="1" dirty="0">
                  <a:solidFill>
                    <a:srgbClr val="16741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Design Security analyzer analysis against power side-channel attacks</a:t>
              </a:r>
            </a:p>
          </p:txBody>
        </p:sp>
      </p:grpSp>
      <p:sp>
        <p:nvSpPr>
          <p:cNvPr id="34" name="Rectangle à coins arrondis 33"/>
          <p:cNvSpPr/>
          <p:nvPr/>
        </p:nvSpPr>
        <p:spPr>
          <a:xfrm>
            <a:off x="2505245" y="1701164"/>
            <a:ext cx="740801" cy="269778"/>
          </a:xfrm>
          <a:prstGeom prst="roundRect">
            <a:avLst/>
          </a:prstGeom>
          <a:noFill/>
          <a:ln>
            <a:solidFill>
              <a:srgbClr val="77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000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Crypto</a:t>
            </a:r>
            <a:endParaRPr lang="en-US" sz="1000" i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1715728" y="1701164"/>
            <a:ext cx="724474" cy="269778"/>
          </a:xfrm>
          <a:prstGeom prst="roundRect">
            <a:avLst/>
          </a:prstGeom>
          <a:noFill/>
          <a:ln>
            <a:solidFill>
              <a:srgbClr val="77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7000" rIns="0" bIns="27000" rtlCol="0" anchor="ctr"/>
          <a:lstStyle/>
          <a:p>
            <a:pPr algn="ctr"/>
            <a:r>
              <a:rPr lang="fr-FR" sz="1000" i="1" dirty="0">
                <a:solidFill>
                  <a:srgbClr val="16741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Tools for </a:t>
            </a:r>
            <a:r>
              <a:rPr lang="fr-FR" sz="1000" i="1" dirty="0" err="1">
                <a:solidFill>
                  <a:srgbClr val="16741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security</a:t>
            </a:r>
            <a:endParaRPr lang="fr-FR" sz="1000" i="1" dirty="0">
              <a:solidFill>
                <a:srgbClr val="16741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935180" y="1701164"/>
            <a:ext cx="731529" cy="269778"/>
          </a:xfrm>
          <a:prstGeom prst="roundRect">
            <a:avLst/>
          </a:prstGeom>
          <a:noFill/>
          <a:ln>
            <a:solidFill>
              <a:srgbClr val="77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7000" rIns="0" bIns="27000" rtlCol="0" anchor="ctr"/>
          <a:lstStyle/>
          <a:p>
            <a:pPr algn="ctr"/>
            <a:r>
              <a:rPr lang="fr-FR" sz="10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Security primitives </a:t>
            </a:r>
          </a:p>
        </p:txBody>
      </p:sp>
      <p:grpSp>
        <p:nvGrpSpPr>
          <p:cNvPr id="68" name="Groupe 67"/>
          <p:cNvGrpSpPr/>
          <p:nvPr/>
        </p:nvGrpSpPr>
        <p:grpSpPr>
          <a:xfrm>
            <a:off x="35497" y="3082131"/>
            <a:ext cx="998711" cy="655142"/>
            <a:chOff x="47328" y="1959994"/>
            <a:chExt cx="1331615" cy="873522"/>
          </a:xfrm>
        </p:grpSpPr>
        <p:sp>
          <p:nvSpPr>
            <p:cNvPr id="40" name="ZoneTexte 39"/>
            <p:cNvSpPr txBox="1"/>
            <p:nvPr/>
          </p:nvSpPr>
          <p:spPr>
            <a:xfrm>
              <a:off x="47328" y="1971741"/>
              <a:ext cx="1199578" cy="86177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l"/>
              <a:r>
                <a:rPr lang="en-US" sz="1200" b="1" i="1" dirty="0">
                  <a:solidFill>
                    <a:schemeClr val="tx1">
                      <a:lumMod val="60000"/>
                      <a:lumOff val="4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SW runtime with Zero-vulnerability</a:t>
              </a:r>
            </a:p>
          </p:txBody>
        </p:sp>
        <p:sp>
          <p:nvSpPr>
            <p:cNvPr id="55" name="Accolade ouvrante 54"/>
            <p:cNvSpPr/>
            <p:nvPr/>
          </p:nvSpPr>
          <p:spPr>
            <a:xfrm>
              <a:off x="1201393" y="1959994"/>
              <a:ext cx="177550" cy="72027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920755" y="4723944"/>
            <a:ext cx="4815424" cy="1010456"/>
            <a:chOff x="1238089" y="4149080"/>
            <a:chExt cx="5832786" cy="1302268"/>
          </a:xfrm>
        </p:grpSpPr>
        <p:sp>
          <p:nvSpPr>
            <p:cNvPr id="56" name="Rectangle à coins arrondis 55"/>
            <p:cNvSpPr/>
            <p:nvPr/>
          </p:nvSpPr>
          <p:spPr>
            <a:xfrm>
              <a:off x="1547548" y="4149080"/>
              <a:ext cx="5523327" cy="1302268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77777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i="1" dirty="0">
                <a:solidFill>
                  <a:srgbClr val="FFC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8" name="Rectangle à coins arrondis 47">
              <a:hlinkClick r:id="" action="ppaction://noaction"/>
            </p:cNvPr>
            <p:cNvSpPr/>
            <p:nvPr/>
          </p:nvSpPr>
          <p:spPr>
            <a:xfrm>
              <a:off x="1740172" y="5146991"/>
              <a:ext cx="2751469" cy="22629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7777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fr-FR" sz="1200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Extended ISA for crypto</a:t>
              </a:r>
              <a:endParaRPr lang="en-US" sz="1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0" name="Rectangle à coins arrondis 49">
              <a:hlinkClick r:id="" action="ppaction://noaction"/>
            </p:cNvPr>
            <p:cNvSpPr/>
            <p:nvPr/>
          </p:nvSpPr>
          <p:spPr>
            <a:xfrm>
              <a:off x="4544908" y="4873761"/>
              <a:ext cx="2425583" cy="49952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7777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rIns="27000" rtlCol="0" anchor="ctr"/>
            <a:lstStyle/>
            <a:p>
              <a:pPr algn="ctr"/>
              <a:r>
                <a:rPr lang="en-US" sz="1200" dirty="0">
                  <a:solidFill>
                    <a:srgbClr val="16741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Toolboxes for testing vulnerabilities</a:t>
              </a:r>
              <a:endParaRPr lang="en-US" sz="1050" i="1" dirty="0">
                <a:solidFill>
                  <a:srgbClr val="167416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1" name="Rectangle à coins arrondis 50"/>
            <p:cNvSpPr/>
            <p:nvPr/>
          </p:nvSpPr>
          <p:spPr>
            <a:xfrm>
              <a:off x="1668977" y="4206355"/>
              <a:ext cx="2822664" cy="88495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7777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 smtClean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Tools to implement counter-measures</a:t>
              </a:r>
              <a:endParaRPr lang="en-US" sz="1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  <a:p>
              <a:pPr algn="ctr"/>
              <a:r>
                <a:rPr lang="en-US" sz="1050" i="1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CONFIDEANT, Pipeline protection, Cache scrambling, key distribution on SOC…</a:t>
              </a:r>
            </a:p>
          </p:txBody>
        </p:sp>
        <p:sp>
          <p:nvSpPr>
            <p:cNvPr id="52" name="Rectangle à coins arrondis 51">
              <a:hlinkClick r:id="" action="ppaction://noaction"/>
            </p:cNvPr>
            <p:cNvSpPr/>
            <p:nvPr/>
          </p:nvSpPr>
          <p:spPr>
            <a:xfrm>
              <a:off x="4535536" y="4213716"/>
              <a:ext cx="2434955" cy="5278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7777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err="1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Intrinsically</a:t>
              </a:r>
              <a:r>
                <a:rPr lang="fr-FR" sz="1200" dirty="0">
                  <a:solidFill>
                    <a:srgbClr val="0070C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Secure processor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 rot="16200000">
              <a:off x="978831" y="4595633"/>
              <a:ext cx="94940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500" b="1" dirty="0">
                  <a:solidFill>
                    <a:srgbClr val="D6A300"/>
                  </a:solidFill>
                </a:rPr>
                <a:t>RISC-V</a:t>
              </a:r>
            </a:p>
          </p:txBody>
        </p:sp>
      </p:grpSp>
      <p:sp>
        <p:nvSpPr>
          <p:cNvPr id="44" name="Rectangle à coins arrondis 43">
            <a:hlinkClick r:id="" action="ppaction://noaction"/>
          </p:cNvPr>
          <p:cNvSpPr/>
          <p:nvPr/>
        </p:nvSpPr>
        <p:spPr>
          <a:xfrm>
            <a:off x="1104179" y="5805312"/>
            <a:ext cx="4644238" cy="432000"/>
          </a:xfrm>
          <a:prstGeom prst="roundRect">
            <a:avLst/>
          </a:prstGeom>
          <a:solidFill>
            <a:schemeClr val="bg1"/>
          </a:solidFill>
          <a:ln>
            <a:solidFill>
              <a:srgbClr val="77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200" dirty="0" smtClean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HW-</a:t>
            </a:r>
            <a:r>
              <a:rPr lang="fr-FR" sz="1200" dirty="0" err="1" smtClean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based</a:t>
            </a:r>
            <a:r>
              <a:rPr lang="fr-FR" sz="1200" dirty="0" smtClean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PQC and standard crypto</a:t>
            </a:r>
            <a:endParaRPr lang="en-US" sz="1200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90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10163</TotalTime>
  <Words>218</Words>
  <Application>Microsoft Office PowerPoint</Application>
  <PresentationFormat>Affichage à l'écran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</vt:lpstr>
      <vt:lpstr>Times New Roman</vt:lpstr>
      <vt:lpstr>Wingdings</vt:lpstr>
      <vt:lpstr>Adjacency</vt:lpstr>
      <vt:lpstr>Tools for secure processors against physical and software attacks by-design</vt:lpstr>
      <vt:lpstr>Tools to secure processors against  physical and software attacks by-design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MASSELOT Marie-sophie 248535</cp:lastModifiedBy>
  <cp:revision>74</cp:revision>
  <cp:lastPrinted>2012-04-11T09:19:10Z</cp:lastPrinted>
  <dcterms:created xsi:type="dcterms:W3CDTF">2012-04-10T09:21:31Z</dcterms:created>
  <dcterms:modified xsi:type="dcterms:W3CDTF">2022-05-09T12:40:52Z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