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9" r:id="rId4"/>
    <p:sldId id="258" r:id="rId5"/>
    <p:sldId id="257" r:id="rId6"/>
    <p:sldId id="261" r:id="rId7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68"/>
    <p:restoredTop sz="95934"/>
  </p:normalViewPr>
  <p:slideViewPr>
    <p:cSldViewPr>
      <p:cViewPr varScale="1">
        <p:scale>
          <a:sx n="111" d="100"/>
          <a:sy n="111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09.05.2022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09.05.2022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2310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09.05.2022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09.05.2022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09.05.2022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09.05.2022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09.05.2022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09.05.2022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09.05.2022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09.05.2022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09.05.2022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09.05.2022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09.05.2022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09.05.2022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b-NO" dirty="0"/>
              <a:t>RESIST NOW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/>
              <a:t>Frédéric LAURENT</a:t>
            </a:r>
          </a:p>
          <a:p>
            <a:r>
              <a:rPr lang="en-GB" i="1" dirty="0"/>
              <a:t>frederic.laurent@snowpack.eu</a:t>
            </a:r>
          </a:p>
          <a:p>
            <a:r>
              <a:rPr lang="en-GB" i="1" dirty="0"/>
              <a:t>Snowpack</a:t>
            </a:r>
          </a:p>
          <a:p>
            <a:r>
              <a:rPr lang="en-GB" i="1" dirty="0"/>
              <a:t>WP leader, S/T provider</a:t>
            </a:r>
          </a:p>
          <a:p>
            <a:endParaRPr lang="en-GB" dirty="0"/>
          </a:p>
          <a:p>
            <a:r>
              <a:rPr lang="en-GB" dirty="0"/>
              <a:t>Proposal activity: </a:t>
            </a:r>
            <a:r>
              <a:rPr lang="en-US" sz="1800" dirty="0">
                <a:effectLst/>
                <a:latin typeface="Calibri" panose="020F0502020204030204" pitchFamily="34" charset="0"/>
              </a:rPr>
              <a:t>HORIZON-CL3-2022-CS-01-03: Transition towards Quantum-Resistant Cryptography</a:t>
            </a:r>
          </a:p>
          <a:p>
            <a:endParaRPr lang="en-US" sz="1800" i="1" dirty="0">
              <a:latin typeface="Calibri" panose="020F0502020204030204" pitchFamily="34" charset="0"/>
            </a:endParaRPr>
          </a:p>
          <a:p>
            <a:endParaRPr lang="en-GB" i="1" dirty="0">
              <a:solidFill>
                <a:srgbClr val="FF0000"/>
              </a:solidFill>
            </a:endParaRPr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Frédéric LAURENT, frederic.laurent@snowpack.eu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8" name="Google Shape;184;p1">
            <a:extLst>
              <a:ext uri="{FF2B5EF4-FFF2-40B4-BE49-F238E27FC236}">
                <a16:creationId xmlns:a16="http://schemas.microsoft.com/office/drawing/2014/main" id="{13433531-4BF9-AAF9-8B7E-A1284CDC8AD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75519" y="363485"/>
            <a:ext cx="3288704" cy="672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CF9EB-6731-BC5B-3D9F-11599BCA2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Snowpack in brief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FCEDD-6B30-A2EC-DADD-BDE0BE09E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91472" y="3353322"/>
            <a:ext cx="3758157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1600" b="1" dirty="0">
                <a:solidFill>
                  <a:schemeClr val="bg1"/>
                </a:solidFill>
              </a:rPr>
              <a:t>SMI2G 2022,  16-17 May 2022, Brussels</a:t>
            </a:r>
            <a:endParaRPr lang="nb-NO" sz="16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66534-2438-A1B8-AED7-53E39DE99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5F9F81-B4CA-9D2F-21B6-922C15F53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789040"/>
            <a:ext cx="6624736" cy="2429644"/>
          </a:xfrm>
          <a:prstGeom prst="rect">
            <a:avLst/>
          </a:prstGeom>
        </p:spPr>
      </p:pic>
      <p:grpSp>
        <p:nvGrpSpPr>
          <p:cNvPr id="8" name="Groupe 1">
            <a:extLst>
              <a:ext uri="{FF2B5EF4-FFF2-40B4-BE49-F238E27FC236}">
                <a16:creationId xmlns:a16="http://schemas.microsoft.com/office/drawing/2014/main" id="{6AB41F78-E0F2-03A3-3C46-F3D71EFD228E}"/>
              </a:ext>
            </a:extLst>
          </p:cNvPr>
          <p:cNvGrpSpPr/>
          <p:nvPr/>
        </p:nvGrpSpPr>
        <p:grpSpPr>
          <a:xfrm>
            <a:off x="827584" y="1657124"/>
            <a:ext cx="4032448" cy="494545"/>
            <a:chOff x="0" y="0"/>
            <a:chExt cx="4032447" cy="494543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ADC0FDD8-0FC8-6EBA-72E4-D26736C3F150}"/>
                </a:ext>
              </a:extLst>
            </p:cNvPr>
            <p:cNvSpPr txBox="1"/>
            <p:nvPr/>
          </p:nvSpPr>
          <p:spPr>
            <a:xfrm>
              <a:off x="627672" y="62604"/>
              <a:ext cx="3404775" cy="3693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>
                  <a:solidFill>
                    <a:srgbClr val="44546A"/>
                  </a:solidFill>
                </a:defRPr>
              </a:lvl1pPr>
            </a:lstStyle>
            <a:p>
              <a:r>
                <a:rPr lang="en-US" dirty="0"/>
                <a:t>CEA Spin-off created </a:t>
              </a:r>
              <a:r>
                <a:rPr dirty="0"/>
                <a:t>in Q2 2021</a:t>
              </a:r>
              <a:r>
                <a:rPr lang="fr-FR" dirty="0"/>
                <a:t> </a:t>
              </a:r>
              <a:endParaRPr dirty="0"/>
            </a:p>
          </p:txBody>
        </p:sp>
        <p:pic>
          <p:nvPicPr>
            <p:cNvPr id="10" name="Image 10" descr="Image 10">
              <a:extLst>
                <a:ext uri="{FF2B5EF4-FFF2-40B4-BE49-F238E27FC236}">
                  <a16:creationId xmlns:a16="http://schemas.microsoft.com/office/drawing/2014/main" id="{3035D449-C375-3420-3405-67518B1285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604170" cy="4945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72F9D92-4589-973E-2EDF-C954A021747C}"/>
              </a:ext>
            </a:extLst>
          </p:cNvPr>
          <p:cNvSpPr txBox="1"/>
          <p:nvPr/>
        </p:nvSpPr>
        <p:spPr>
          <a:xfrm>
            <a:off x="1642279" y="2089057"/>
            <a:ext cx="6624737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dirty="0">
                <a:solidFill>
                  <a:srgbClr val="44546A"/>
                </a:solidFill>
              </a:rPr>
              <a:t>Based in Paris (FR) and Vienna (AT)</a:t>
            </a:r>
          </a:p>
          <a:p>
            <a:r>
              <a:rPr lang="en-US" dirty="0">
                <a:solidFill>
                  <a:srgbClr val="44546A"/>
                </a:solidFill>
              </a:rPr>
              <a:t>Founders with extensive FP7, Horizon 2020 experiences as PC members, coordinators, WP leaders, task leaders…</a:t>
            </a:r>
          </a:p>
          <a:p>
            <a:r>
              <a:rPr lang="en-US" dirty="0">
                <a:solidFill>
                  <a:srgbClr val="44546A"/>
                </a:solidFill>
              </a:rPr>
              <a:t>Involved in 4 ongoing EU and national RDI projects</a:t>
            </a:r>
          </a:p>
          <a:p>
            <a:r>
              <a:rPr lang="en-US" dirty="0">
                <a:solidFill>
                  <a:srgbClr val="44546A"/>
                </a:solidFill>
              </a:rPr>
              <a:t>Beta version running in 4 EU countries (FR, DE, NL and PL)</a:t>
            </a:r>
            <a:endParaRPr lang="en-FR" dirty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9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1E625-A8F1-AB31-073A-5CCEBE8DB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Proposal idea/content (1/2)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0966C-C268-EF09-CE25-159BAB27B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733294" y="3195144"/>
            <a:ext cx="4074513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1600" b="1" dirty="0">
                <a:solidFill>
                  <a:schemeClr val="bg1"/>
                </a:solidFill>
              </a:rPr>
              <a:t>SMI2G 2022,  16-17 May 2022, Brussels</a:t>
            </a:r>
            <a:endParaRPr lang="nb-NO" sz="16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DFF5D-4CD3-E7E2-19CB-2590AAAA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B2716CB0-E0AA-5CB8-691F-1A4663AED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417638"/>
            <a:ext cx="6480720" cy="2484856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A623AD2-9727-FD6A-E53A-C872A6619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867" y="4149080"/>
            <a:ext cx="3948266" cy="230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1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Proposal idea/content (2/2)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/>
              <a:t>Evaluating alternative cybersecurity architectures to complement cryptography (incl. quantum-resistant crypto)</a:t>
            </a:r>
          </a:p>
          <a:p>
            <a:r>
              <a:rPr lang="en-GB" i="1" dirty="0"/>
              <a:t>Empowering users by moving towards “Beyond-Trust“ approaches and enabling them to measure the Quality of Security, regardless of the underlying infrastructure</a:t>
            </a:r>
          </a:p>
          <a:p>
            <a:r>
              <a:rPr lang="en-GB" i="1" dirty="0"/>
              <a:t>Implementing quantum-resistant crypto algorithms in the Snowpack overlay network</a:t>
            </a:r>
          </a:p>
          <a:p>
            <a:r>
              <a:rPr lang="en-GB" i="1" dirty="0"/>
              <a:t>Experimenting in various use-cases (incl. CI)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4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Frédéric LAURENT, frederic.laurent@snowpack.eu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Existing consortium:</a:t>
            </a:r>
          </a:p>
          <a:p>
            <a:pPr lvl="1"/>
            <a:r>
              <a:rPr lang="en-GB" dirty="0"/>
              <a:t>Proposed coordinator:</a:t>
            </a:r>
            <a:r>
              <a:rPr lang="en-GB" i="1" dirty="0"/>
              <a:t> To be defined</a:t>
            </a:r>
          </a:p>
          <a:p>
            <a:pPr lvl="1"/>
            <a:r>
              <a:rPr lang="en-GB" dirty="0"/>
              <a:t>Partners / Other participants:  </a:t>
            </a:r>
            <a:r>
              <a:rPr lang="en-GB" i="1" dirty="0"/>
              <a:t>CEA List, others to be defined</a:t>
            </a:r>
          </a:p>
          <a:p>
            <a:endParaRPr lang="en-GB" dirty="0"/>
          </a:p>
          <a:p>
            <a:r>
              <a:rPr lang="en-GB" dirty="0"/>
              <a:t>Looking for partners with the following expertise/ technology/ application field:</a:t>
            </a:r>
          </a:p>
          <a:p>
            <a:pPr lvl="1"/>
            <a:r>
              <a:rPr lang="en-GB" i="1" dirty="0"/>
              <a:t>Quantum-resistant experts</a:t>
            </a:r>
          </a:p>
          <a:p>
            <a:pPr lvl="1"/>
            <a:r>
              <a:rPr lang="en-GB" i="1" dirty="0"/>
              <a:t>Formal verification</a:t>
            </a:r>
          </a:p>
          <a:p>
            <a:pPr lvl="1"/>
            <a:r>
              <a:rPr lang="en-GB" i="1" dirty="0"/>
              <a:t>Cyber Range</a:t>
            </a:r>
          </a:p>
          <a:p>
            <a:pPr lvl="1"/>
            <a:r>
              <a:rPr lang="en-GB" i="1" dirty="0"/>
              <a:t>Use-cases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5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Frédéric LAURENT, frederic.laurent@snowpack.eu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b-NO" dirty="0"/>
              <a:t>RESIST NOW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GB" i="1" dirty="0"/>
              <a:t>Frédéric LAURENT</a:t>
            </a:r>
          </a:p>
          <a:p>
            <a:r>
              <a:rPr lang="en-GB" i="1" dirty="0"/>
              <a:t>frederic.laurent@snowpack.eu</a:t>
            </a:r>
          </a:p>
          <a:p>
            <a:r>
              <a:rPr lang="en-GB" i="1" dirty="0"/>
              <a:t>Snowpack</a:t>
            </a:r>
          </a:p>
          <a:p>
            <a:r>
              <a:rPr lang="en-GB" i="1" dirty="0"/>
              <a:t>WP leader, S/T provider</a:t>
            </a:r>
          </a:p>
          <a:p>
            <a:endParaRPr lang="en-GB" dirty="0"/>
          </a:p>
          <a:p>
            <a:r>
              <a:rPr lang="en-GB" dirty="0"/>
              <a:t>Proposal activity: </a:t>
            </a:r>
            <a:r>
              <a:rPr lang="en-US" sz="1800" dirty="0">
                <a:effectLst/>
                <a:latin typeface="Calibri" panose="020F0502020204030204" pitchFamily="34" charset="0"/>
              </a:rPr>
              <a:t>HORIZON-CL3-2022-CS-01-03: Transition towards Quantum-Resistant Cryptography</a:t>
            </a:r>
          </a:p>
          <a:p>
            <a:endParaRPr lang="en-US" sz="1800" i="1" dirty="0">
              <a:latin typeface="Calibri" panose="020F0502020204030204" pitchFamily="34" charset="0"/>
            </a:endParaRPr>
          </a:p>
          <a:p>
            <a:r>
              <a:rPr lang="en-US" sz="1800" i="1" dirty="0">
                <a:latin typeface="Calibri" panose="020F0502020204030204" pitchFamily="34" charset="0"/>
              </a:rPr>
              <a:t>Interest in other topics (as S/T provider and/or use-case) :</a:t>
            </a:r>
          </a:p>
          <a:p>
            <a:pPr lvl="1"/>
            <a:r>
              <a:rPr lang="en-US" sz="1600" i="1" dirty="0">
                <a:latin typeface="Calibri" panose="020F0502020204030204" pitchFamily="34" charset="0"/>
              </a:rPr>
              <a:t>HORIZON-CL3-2022-FCT-01-06: Effective fight against illicit drugs production and trafficking</a:t>
            </a:r>
          </a:p>
          <a:p>
            <a:pPr lvl="1"/>
            <a:r>
              <a:rPr lang="en-US" sz="1600" i="1" dirty="0">
                <a:latin typeface="Calibri" panose="020F0502020204030204" pitchFamily="34" charset="0"/>
              </a:rPr>
              <a:t>HORIZON-CL3-2022-CS-01-01: Improved monitoring of threats, intrusion detection and response in complex and heterogeneous digital systems and infrastructures</a:t>
            </a:r>
          </a:p>
          <a:p>
            <a:pPr lvl="1"/>
            <a:r>
              <a:rPr lang="en-US" sz="1600" i="1" dirty="0">
                <a:latin typeface="Calibri" panose="020F0502020204030204" pitchFamily="34" charset="0"/>
              </a:rPr>
              <a:t>HORIZON-CL3-2022-CS-01-02: Trustworthy methodologies, tools and data security “by design” for dynamic testing of potentially vulnerable, insecure hardware and software components</a:t>
            </a:r>
          </a:p>
          <a:p>
            <a:pPr lvl="1"/>
            <a:r>
              <a:rPr lang="en-US" sz="1600" i="1" dirty="0">
                <a:latin typeface="Calibri" panose="020F0502020204030204" pitchFamily="34" charset="0"/>
              </a:rPr>
              <a:t>HORIZON-CL3-2022- INFRA-01-02: CS-01-01: Autonomous systems used for infrastructure protection</a:t>
            </a:r>
          </a:p>
          <a:p>
            <a:endParaRPr lang="en-GB" i="1" dirty="0">
              <a:solidFill>
                <a:srgbClr val="FF0000"/>
              </a:solidFill>
            </a:endParaRPr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6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Frédéric LAURENT, frederic.laurent@snowpack.eu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8" name="Google Shape;184;p1">
            <a:extLst>
              <a:ext uri="{FF2B5EF4-FFF2-40B4-BE49-F238E27FC236}">
                <a16:creationId xmlns:a16="http://schemas.microsoft.com/office/drawing/2014/main" id="{13433531-4BF9-AAF9-8B7E-A1284CDC8AD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75519" y="363485"/>
            <a:ext cx="3288704" cy="672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452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412</Words>
  <Application>Microsoft Office PowerPoint</Application>
  <PresentationFormat>On-screen Show (4:3)</PresentationFormat>
  <Paragraphs>63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RESIST NOW</vt:lpstr>
      <vt:lpstr>Snowpack in brief</vt:lpstr>
      <vt:lpstr>Proposal idea/content (1/2) </vt:lpstr>
      <vt:lpstr>Proposal idea/content (2/2) </vt:lpstr>
      <vt:lpstr>Project participants</vt:lpstr>
      <vt:lpstr>RESIST NOW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Laurent Frédéric</cp:lastModifiedBy>
  <cp:revision>68</cp:revision>
  <cp:lastPrinted>2012-04-11T09:19:10Z</cp:lastPrinted>
  <dcterms:created xsi:type="dcterms:W3CDTF">2012-04-10T09:21:31Z</dcterms:created>
  <dcterms:modified xsi:type="dcterms:W3CDTF">2022-05-09T15:37:51Z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