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32" r:id="rId1"/>
  </p:sldMasterIdLst>
  <p:notesMasterIdLst>
    <p:notesMasterId r:id="rId8"/>
  </p:notesMasterIdLst>
  <p:handoutMasterIdLst>
    <p:handoutMasterId r:id="rId9"/>
  </p:handoutMasterIdLst>
  <p:sldIdLst>
    <p:sldId id="256" r:id="rId2"/>
    <p:sldId id="260" r:id="rId3"/>
    <p:sldId id="259" r:id="rId4"/>
    <p:sldId id="258" r:id="rId5"/>
    <p:sldId id="257" r:id="rId6"/>
    <p:sldId id="261" r:id="rId7"/>
  </p:sldIdLst>
  <p:sldSz cx="9144000" cy="6858000" type="screen4x3"/>
  <p:notesSz cx="6797675" cy="9926638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inde-Frech, Isabelle" initials="LI" lastIdx="1" clrIdx="0">
    <p:extLst>
      <p:ext uri="{19B8F6BF-5375-455C-9EA6-DF929625EA0E}">
        <p15:presenceInfo xmlns:p15="http://schemas.microsoft.com/office/powerpoint/2012/main" userId="S-1-5-21-117609710-1708537768-839522115-586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000"/>
    <a:srgbClr val="1F497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2468"/>
    <p:restoredTop sz="95934"/>
  </p:normalViewPr>
  <p:slideViewPr>
    <p:cSldViewPr>
      <p:cViewPr varScale="1">
        <p:scale>
          <a:sx n="111" d="100"/>
          <a:sy n="111" d="100"/>
        </p:scale>
        <p:origin x="1224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5" d="100"/>
          <a:sy n="55" d="100"/>
        </p:scale>
        <p:origin x="-2148" y="-102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BBC9A57-E74E-46E1-802D-7A22AF04449B}" type="datetimeFigureOut">
              <a:rPr lang="nb-NO" smtClean="0"/>
              <a:t>09.05.2022</a:t>
            </a:fld>
            <a:endParaRPr lang="nb-N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2BEE95-CAE1-4F76-9BA5-67014284A10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0060290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52AE16-7661-4E0B-A4D1-B7861D0EB727}" type="datetimeFigureOut">
              <a:rPr lang="nb-NO" smtClean="0"/>
              <a:t>09.05.2022</a:t>
            </a:fld>
            <a:endParaRPr lang="nb-NO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ADF38B-621D-4BCD-89A9-FBD666408DA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5867257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ADF38B-621D-4BCD-89A9-FBD666408DA6}" type="slidenum">
              <a:rPr lang="nb-NO" smtClean="0"/>
              <a:t>1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5534490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ADF38B-621D-4BCD-89A9-FBD666408DA6}" type="slidenum">
              <a:rPr lang="nb-NO" smtClean="0"/>
              <a:t>4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46271850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ADF38B-621D-4BCD-89A9-FBD666408DA6}" type="slidenum">
              <a:rPr lang="nb-NO" smtClean="0"/>
              <a:t>5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78044110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ADF38B-621D-4BCD-89A9-FBD666408DA6}" type="slidenum">
              <a:rPr lang="nb-NO" smtClean="0"/>
              <a:t>6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6623108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7B791-8C77-4131-8050-7A4FF8BE2C3F}" type="datetime1">
              <a:rPr lang="nb-NO" smtClean="0"/>
              <a:t>09.05.2022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SMIG2012  - Louvain 22-23 May 2012</a:t>
            </a:r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26606-9769-45B9-B145-D32B89908B05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0BE01-EF28-4328-A547-63D203B7BB90}" type="datetime1">
              <a:rPr lang="nb-NO" smtClean="0"/>
              <a:t>09.05.2022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SMIG2012  - Louvain 22-23 May 2012</a:t>
            </a:r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26606-9769-45B9-B145-D32B89908B05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D3837-941D-41DE-A61A-77DD77D7AEB6}" type="datetime1">
              <a:rPr lang="nb-NO" smtClean="0"/>
              <a:t>09.05.2022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SMIG2012  - Louvain 22-23 May 2012</a:t>
            </a:r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26606-9769-45B9-B145-D32B89908B05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1F497D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16200000">
            <a:off x="7568128" y="1296968"/>
            <a:ext cx="2438399" cy="365760"/>
          </a:xfrm>
        </p:spPr>
        <p:txBody>
          <a:bodyPr/>
          <a:lstStyle/>
          <a:p>
            <a:fld id="{04F6F1DB-EB88-413C-BE21-80BDD3483E0D}" type="datetime1">
              <a:rPr lang="nb-NO" smtClean="0"/>
              <a:t>09.05.2022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16200000">
            <a:off x="6822080" y="3339160"/>
            <a:ext cx="3930497" cy="365760"/>
          </a:xfrm>
        </p:spPr>
        <p:txBody>
          <a:bodyPr/>
          <a:lstStyle>
            <a:lvl1pPr>
              <a:defRPr sz="1800" b="1">
                <a:solidFill>
                  <a:schemeClr val="bg1"/>
                </a:solidFill>
              </a:defRPr>
            </a:lvl1pPr>
          </a:lstStyle>
          <a:p>
            <a:r>
              <a:rPr lang="fi-FI" dirty="0"/>
              <a:t>SMIG2012  - Louvain 22-23 May 2012</a:t>
            </a:r>
            <a:endParaRPr lang="nb-NO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26606-9769-45B9-B145-D32B89908B05}" type="slidenum">
              <a:rPr lang="nb-NO" smtClean="0"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CC619-7BC7-410B-B2E3-9D711E67A1CD}" type="datetime1">
              <a:rPr lang="nb-NO" smtClean="0"/>
              <a:t>09.05.2022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SMIG2012  - Louvain 22-23 May 2012</a:t>
            </a:r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26606-9769-45B9-B145-D32B89908B05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4BAF34-FB92-4B61-BC7B-F6E9B072AB18}" type="datetime1">
              <a:rPr lang="nb-NO" smtClean="0"/>
              <a:t>09.05.2022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SMIG2012  - Louvain 22-23 May 2012</a:t>
            </a:r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26606-9769-45B9-B145-D32B89908B05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210EC-802F-4532-A769-F1C0B6544333}" type="datetime1">
              <a:rPr lang="nb-NO" smtClean="0"/>
              <a:t>09.05.2022</a:t>
            </a:fld>
            <a:endParaRPr lang="nb-N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SMIG2012  - Louvain 22-23 May 2012</a:t>
            </a:r>
            <a:endParaRPr lang="nb-N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26606-9769-45B9-B145-D32B89908B05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9D048-18E1-4BEB-A2DD-F65FB75A24BB}" type="datetime1">
              <a:rPr lang="nb-NO" smtClean="0"/>
              <a:t>09.05.2022</a:t>
            </a:fld>
            <a:endParaRPr lang="nb-N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SMIG2012  - Louvain 22-23 May 2012</a:t>
            </a:r>
            <a:endParaRPr lang="nb-N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26606-9769-45B9-B145-D32B89908B05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325AD-3789-49A4-AF87-FE3AC1CFCB3C}" type="datetime1">
              <a:rPr lang="nb-NO" smtClean="0"/>
              <a:t>09.05.2022</a:t>
            </a:fld>
            <a:endParaRPr lang="nb-N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SMIG2012  - Louvain 22-23 May 2012</a:t>
            </a:r>
            <a:endParaRPr lang="nb-N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26606-9769-45B9-B145-D32B89908B05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2B6D3-E0C4-455A-8EFE-7DFF1BF7361E}" type="datetime1">
              <a:rPr lang="nb-NO" smtClean="0"/>
              <a:t>09.05.2022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SMIG2012  - Louvain 22-23 May 2012</a:t>
            </a:r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26606-9769-45B9-B145-D32B89908B05}" type="slidenum">
              <a:rPr lang="nb-NO" smtClean="0"/>
              <a:t>‹#›</a:t>
            </a:fld>
            <a:endParaRPr lang="nb-NO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5216A6-E50A-4936-BCE0-8EAA216B402B}" type="datetime1">
              <a:rPr lang="nb-NO" smtClean="0"/>
              <a:t>09.05.2022</a:t>
            </a:fld>
            <a:endParaRPr lang="nb-N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5326606-9769-45B9-B145-D32B89908B05}" type="slidenum">
              <a:rPr lang="nb-NO" smtClean="0"/>
              <a:t>‹#›</a:t>
            </a:fld>
            <a:endParaRPr lang="nb-NO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fi-FI"/>
              <a:t>SMIG2012  - Louvain 22-23 May 2012</a:t>
            </a:r>
            <a:endParaRPr lang="nb-NO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25326606-9769-45B9-B145-D32B89908B05}" type="slidenum">
              <a:rPr lang="nb-NO" smtClean="0"/>
              <a:t>‹#›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r>
              <a:rPr lang="fi-FI"/>
              <a:t>SMIG2012  - Louvain 22-23 May 2012</a:t>
            </a:r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F20FBF4F-7021-410B-B4ED-71D3FC67930E}" type="datetime1">
              <a:rPr lang="nb-NO" smtClean="0"/>
              <a:t>09.05.2022</a:t>
            </a:fld>
            <a:endParaRPr lang="nb-NO"/>
          </a:p>
        </p:txBody>
      </p:sp>
      <p:pic>
        <p:nvPicPr>
          <p:cNvPr id="9" name="Picture 8" descr="Logo&#10;&#10;Description automatically generated">
            <a:extLst>
              <a:ext uri="{FF2B5EF4-FFF2-40B4-BE49-F238E27FC236}">
                <a16:creationId xmlns:a16="http://schemas.microsoft.com/office/drawing/2014/main" id="{3B9BEB5F-9397-4989-92C3-B6F972B1717B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83158"/>
            <a:ext cx="1162284" cy="38296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033" r:id="rId1"/>
    <p:sldLayoutId id="2147484034" r:id="rId2"/>
    <p:sldLayoutId id="2147484035" r:id="rId3"/>
    <p:sldLayoutId id="2147484036" r:id="rId4"/>
    <p:sldLayoutId id="2147484037" r:id="rId5"/>
    <p:sldLayoutId id="2147484038" r:id="rId6"/>
    <p:sldLayoutId id="2147484039" r:id="rId7"/>
    <p:sldLayoutId id="2147484040" r:id="rId8"/>
    <p:sldLayoutId id="2147484041" r:id="rId9"/>
    <p:sldLayoutId id="2147484042" r:id="rId10"/>
    <p:sldLayoutId id="2147484043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r>
              <a:rPr lang="nb-NO" dirty="0"/>
              <a:t>RESIST NOW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600200"/>
            <a:ext cx="7620000" cy="4349080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GB" i="1" dirty="0"/>
              <a:t>Frédéric LAURENT</a:t>
            </a:r>
          </a:p>
          <a:p>
            <a:r>
              <a:rPr lang="en-GB" i="1" dirty="0"/>
              <a:t>frederic.laurent@snowpack.eu</a:t>
            </a:r>
          </a:p>
          <a:p>
            <a:r>
              <a:rPr lang="en-GB" i="1" dirty="0"/>
              <a:t>Snowpack</a:t>
            </a:r>
          </a:p>
          <a:p>
            <a:r>
              <a:rPr lang="en-GB" i="1" dirty="0"/>
              <a:t>WP leader, S/T provider</a:t>
            </a:r>
          </a:p>
          <a:p>
            <a:endParaRPr lang="en-GB" dirty="0"/>
          </a:p>
          <a:p>
            <a:r>
              <a:rPr lang="en-GB" dirty="0"/>
              <a:t>Proposal activity: </a:t>
            </a:r>
            <a:r>
              <a:rPr lang="en-US" sz="1800" dirty="0">
                <a:effectLst/>
                <a:latin typeface="Calibri" panose="020F0502020204030204" pitchFamily="34" charset="0"/>
              </a:rPr>
              <a:t>HORIZON-CL3-2022-CS-01-03: Transition towards Quantum-Resistant Cryptography</a:t>
            </a:r>
          </a:p>
          <a:p>
            <a:endParaRPr lang="en-US" sz="1800" i="1" dirty="0">
              <a:latin typeface="Calibri" panose="020F0502020204030204" pitchFamily="34" charset="0"/>
            </a:endParaRPr>
          </a:p>
          <a:p>
            <a:endParaRPr lang="en-GB" i="1" dirty="0">
              <a:solidFill>
                <a:srgbClr val="FF0000"/>
              </a:solidFill>
            </a:endParaRPr>
          </a:p>
          <a:p>
            <a:endParaRPr lang="en-GB" i="1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>
            <a:normAutofit/>
          </a:bodyPr>
          <a:lstStyle/>
          <a:p>
            <a:r>
              <a:rPr lang="fi-FI" sz="1600" dirty="0"/>
              <a:t>SMI2G 2022,  16-17 May 2022, Brussels</a:t>
            </a:r>
            <a:endParaRPr lang="nb-NO" sz="160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26606-9769-45B9-B145-D32B89908B05}" type="slidenum">
              <a:rPr lang="nb-NO" smtClean="0"/>
              <a:t>1</a:t>
            </a:fld>
            <a:endParaRPr lang="nb-NO" dirty="0"/>
          </a:p>
        </p:txBody>
      </p:sp>
      <p:sp>
        <p:nvSpPr>
          <p:cNvPr id="2" name="Tekstvak 1"/>
          <p:cNvSpPr txBox="1"/>
          <p:nvPr/>
        </p:nvSpPr>
        <p:spPr>
          <a:xfrm>
            <a:off x="0" y="6500078"/>
            <a:ext cx="8460432" cy="369332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Frédéric LAURENT, frederic.laurent@snowpack.eu</a:t>
            </a:r>
            <a:endParaRPr lang="nl-NL" dirty="0">
              <a:solidFill>
                <a:schemeClr val="bg1"/>
              </a:solidFill>
            </a:endParaRPr>
          </a:p>
        </p:txBody>
      </p:sp>
      <p:pic>
        <p:nvPicPr>
          <p:cNvPr id="8" name="Google Shape;184;p1">
            <a:extLst>
              <a:ext uri="{FF2B5EF4-FFF2-40B4-BE49-F238E27FC236}">
                <a16:creationId xmlns:a16="http://schemas.microsoft.com/office/drawing/2014/main" id="{13433531-4BF9-AAF9-8B7E-A1284CDC8AD0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975519" y="363485"/>
            <a:ext cx="3288704" cy="67241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756472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CCF9EB-6731-BC5B-3D9F-11599BCA2E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Snowpack in brief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29FCEDD-6B30-A2EC-DADD-BDE0BE09EA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16200000">
            <a:off x="6891472" y="3353322"/>
            <a:ext cx="3758157" cy="36576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 sz="1600" b="1" dirty="0">
                <a:solidFill>
                  <a:schemeClr val="bg1"/>
                </a:solidFill>
              </a:rPr>
              <a:t>SMI2G 2022,  16-17 May 2022, Brussels</a:t>
            </a:r>
            <a:endParaRPr lang="nb-NO" sz="1600" b="1" dirty="0">
              <a:solidFill>
                <a:schemeClr val="bg1"/>
              </a:solidFill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B466534-2438-A1B8-AED7-53E39DE999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26606-9769-45B9-B145-D32B89908B05}" type="slidenum">
              <a:rPr lang="nb-NO" smtClean="0"/>
              <a:t>2</a:t>
            </a:fld>
            <a:endParaRPr lang="nb-NO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05F9F81-B4CA-9D2F-21B6-922C15F53BA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59632" y="3789040"/>
            <a:ext cx="6624736" cy="2429644"/>
          </a:xfrm>
          <a:prstGeom prst="rect">
            <a:avLst/>
          </a:prstGeom>
        </p:spPr>
      </p:pic>
      <p:grpSp>
        <p:nvGrpSpPr>
          <p:cNvPr id="8" name="Groupe 1">
            <a:extLst>
              <a:ext uri="{FF2B5EF4-FFF2-40B4-BE49-F238E27FC236}">
                <a16:creationId xmlns:a16="http://schemas.microsoft.com/office/drawing/2014/main" id="{6AB41F78-E0F2-03A3-3C46-F3D71EFD228E}"/>
              </a:ext>
            </a:extLst>
          </p:cNvPr>
          <p:cNvGrpSpPr/>
          <p:nvPr/>
        </p:nvGrpSpPr>
        <p:grpSpPr>
          <a:xfrm>
            <a:off x="827584" y="1657124"/>
            <a:ext cx="4032448" cy="494545"/>
            <a:chOff x="0" y="0"/>
            <a:chExt cx="4032447" cy="494543"/>
          </a:xfrm>
        </p:grpSpPr>
        <p:sp>
          <p:nvSpPr>
            <p:cNvPr id="9" name="ZoneTexte 8">
              <a:extLst>
                <a:ext uri="{FF2B5EF4-FFF2-40B4-BE49-F238E27FC236}">
                  <a16:creationId xmlns:a16="http://schemas.microsoft.com/office/drawing/2014/main" id="{ADC0FDD8-0FC8-6EBA-72E4-D26736C3F150}"/>
                </a:ext>
              </a:extLst>
            </p:cNvPr>
            <p:cNvSpPr txBox="1"/>
            <p:nvPr/>
          </p:nvSpPr>
          <p:spPr>
            <a:xfrm>
              <a:off x="627672" y="62604"/>
              <a:ext cx="3404775" cy="369328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 algn="ctr">
                <a:defRPr>
                  <a:solidFill>
                    <a:srgbClr val="44546A"/>
                  </a:solidFill>
                </a:defRPr>
              </a:lvl1pPr>
            </a:lstStyle>
            <a:p>
              <a:r>
                <a:rPr lang="en-US" dirty="0"/>
                <a:t>CEA Spin-off created </a:t>
              </a:r>
              <a:r>
                <a:rPr dirty="0"/>
                <a:t>in Q2 2021</a:t>
              </a:r>
              <a:r>
                <a:rPr lang="fr-FR" dirty="0"/>
                <a:t> </a:t>
              </a:r>
              <a:endParaRPr dirty="0"/>
            </a:p>
          </p:txBody>
        </p:sp>
        <p:pic>
          <p:nvPicPr>
            <p:cNvPr id="10" name="Image 10" descr="Image 10">
              <a:extLst>
                <a:ext uri="{FF2B5EF4-FFF2-40B4-BE49-F238E27FC236}">
                  <a16:creationId xmlns:a16="http://schemas.microsoft.com/office/drawing/2014/main" id="{3035D449-C375-3420-3405-67518B128577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0" y="0"/>
              <a:ext cx="604170" cy="494543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12" name="TextBox 11">
            <a:extLst>
              <a:ext uri="{FF2B5EF4-FFF2-40B4-BE49-F238E27FC236}">
                <a16:creationId xmlns:a16="http://schemas.microsoft.com/office/drawing/2014/main" id="{A72F9D92-4589-973E-2EDF-C954A021747C}"/>
              </a:ext>
            </a:extLst>
          </p:cNvPr>
          <p:cNvSpPr txBox="1"/>
          <p:nvPr/>
        </p:nvSpPr>
        <p:spPr>
          <a:xfrm>
            <a:off x="1642279" y="2089057"/>
            <a:ext cx="6624737" cy="1477325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r>
              <a:rPr lang="en-US" dirty="0">
                <a:solidFill>
                  <a:srgbClr val="44546A"/>
                </a:solidFill>
              </a:rPr>
              <a:t>Based in Paris (FR) and Vienna (AT)</a:t>
            </a:r>
          </a:p>
          <a:p>
            <a:r>
              <a:rPr lang="en-US" dirty="0">
                <a:solidFill>
                  <a:srgbClr val="44546A"/>
                </a:solidFill>
              </a:rPr>
              <a:t>Founders with extensive FP7, Horizon 2020 experiences as PC members, coordinators, WP leaders, task leaders…</a:t>
            </a:r>
          </a:p>
          <a:p>
            <a:r>
              <a:rPr lang="en-US" dirty="0">
                <a:solidFill>
                  <a:srgbClr val="44546A"/>
                </a:solidFill>
              </a:rPr>
              <a:t>Involved in 4 ongoing EU and national RDI projects</a:t>
            </a:r>
          </a:p>
          <a:p>
            <a:r>
              <a:rPr lang="en-US" dirty="0">
                <a:solidFill>
                  <a:srgbClr val="44546A"/>
                </a:solidFill>
              </a:rPr>
              <a:t>Beta version running in 4 EU countries (FR, DE, NL and PL)</a:t>
            </a:r>
            <a:endParaRPr lang="en-FR" dirty="0">
              <a:solidFill>
                <a:srgbClr val="44546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74906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41E625-A8F1-AB31-073A-5CCEBE8DB1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Proposal idea/content (1/2) </a:t>
            </a: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3E0966C-C268-EF09-CE25-159BAB27B4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16200000">
            <a:off x="6733294" y="3195144"/>
            <a:ext cx="4074513" cy="36576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 sz="1600" b="1" dirty="0">
                <a:solidFill>
                  <a:schemeClr val="bg1"/>
                </a:solidFill>
              </a:rPr>
              <a:t>SMI2G 2022,  16-17 May 2022, Brussels</a:t>
            </a:r>
            <a:endParaRPr lang="nb-NO" sz="1600" b="1" dirty="0">
              <a:solidFill>
                <a:schemeClr val="bg1"/>
              </a:solidFill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DFDFF5D-4CD3-E7E2-19CB-2590AAAA91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26606-9769-45B9-B145-D32B89908B05}" type="slidenum">
              <a:rPr lang="nb-NO" smtClean="0"/>
              <a:t>3</a:t>
            </a:fld>
            <a:endParaRPr lang="nb-NO" dirty="0"/>
          </a:p>
        </p:txBody>
      </p:sp>
      <p:pic>
        <p:nvPicPr>
          <p:cNvPr id="48" name="Picture 47">
            <a:extLst>
              <a:ext uri="{FF2B5EF4-FFF2-40B4-BE49-F238E27FC236}">
                <a16:creationId xmlns:a16="http://schemas.microsoft.com/office/drawing/2014/main" id="{B2716CB0-E0AA-5CB8-691F-1A4663AED08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31640" y="1417638"/>
            <a:ext cx="6480720" cy="2484856"/>
          </a:xfrm>
          <a:prstGeom prst="rect">
            <a:avLst/>
          </a:prstGeom>
        </p:spPr>
      </p:pic>
      <p:pic>
        <p:nvPicPr>
          <p:cNvPr id="49" name="Picture 48">
            <a:extLst>
              <a:ext uri="{FF2B5EF4-FFF2-40B4-BE49-F238E27FC236}">
                <a16:creationId xmlns:a16="http://schemas.microsoft.com/office/drawing/2014/main" id="{7A623AD2-9727-FD6A-E53A-C872A661903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97867" y="4149080"/>
            <a:ext cx="3948266" cy="23046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93138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dirty="0"/>
              <a:t>Proposal idea/content (2/2)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GB" i="1" dirty="0"/>
              <a:t>Evaluating alternative cybersecurity architectures to complement cryptography (incl. quantum-resistant crypto)</a:t>
            </a:r>
          </a:p>
          <a:p>
            <a:r>
              <a:rPr lang="en-GB" i="1" dirty="0"/>
              <a:t>Empowering users by moving towards “Beyond-Trust“ approaches and enabling them to measure the Quality of Security, regardless of the underlying infrastructure</a:t>
            </a:r>
          </a:p>
          <a:p>
            <a:r>
              <a:rPr lang="en-GB" i="1" dirty="0"/>
              <a:t>Implementing quantum-resistant crypto algorithms in the Snowpack overlay network</a:t>
            </a:r>
          </a:p>
          <a:p>
            <a:r>
              <a:rPr lang="en-GB" i="1" dirty="0"/>
              <a:t>Experimenting in various use-cases (incl. CI)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26606-9769-45B9-B145-D32B89908B05}" type="slidenum">
              <a:rPr lang="nb-NO" smtClean="0"/>
              <a:t>4</a:t>
            </a:fld>
            <a:endParaRPr lang="nb-NO" dirty="0"/>
          </a:p>
        </p:txBody>
      </p:sp>
      <p:sp>
        <p:nvSpPr>
          <p:cNvPr id="7" name="Tekstvak 6"/>
          <p:cNvSpPr txBox="1"/>
          <p:nvPr/>
        </p:nvSpPr>
        <p:spPr>
          <a:xfrm>
            <a:off x="0" y="6500078"/>
            <a:ext cx="8460432" cy="369332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Frédéric LAURENT, frederic.laurent@snowpack.eu</a:t>
            </a:r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8" name="Footer Placeholder 5">
            <a:extLst>
              <a:ext uri="{FF2B5EF4-FFF2-40B4-BE49-F238E27FC236}">
                <a16:creationId xmlns:a16="http://schemas.microsoft.com/office/drawing/2014/main" id="{AAA75F91-6D24-4080-90C8-291253135D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16200000">
            <a:off x="6822080" y="3339160"/>
            <a:ext cx="3930497" cy="365760"/>
          </a:xfrm>
        </p:spPr>
        <p:txBody>
          <a:bodyPr>
            <a:normAutofit/>
          </a:bodyPr>
          <a:lstStyle/>
          <a:p>
            <a:r>
              <a:rPr lang="fi-FI" sz="1600" dirty="0"/>
              <a:t>SMI2G 2022,  16-17 May 2022, Brussels</a:t>
            </a:r>
            <a:endParaRPr lang="nb-NO" sz="1600" dirty="0"/>
          </a:p>
        </p:txBody>
      </p:sp>
    </p:spTree>
    <p:extLst>
      <p:ext uri="{BB962C8B-B14F-4D97-AF65-F5344CB8AC3E}">
        <p14:creationId xmlns:p14="http://schemas.microsoft.com/office/powerpoint/2010/main" val="30480380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Project </a:t>
            </a:r>
            <a:r>
              <a:rPr lang="nb-NO" dirty="0" err="1"/>
              <a:t>participants</a:t>
            </a:r>
            <a:endParaRPr lang="nb-N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GB" dirty="0"/>
              <a:t>Existing consortium:</a:t>
            </a:r>
          </a:p>
          <a:p>
            <a:pPr lvl="1"/>
            <a:r>
              <a:rPr lang="en-GB" dirty="0"/>
              <a:t>Proposed coordinator:</a:t>
            </a:r>
            <a:r>
              <a:rPr lang="en-GB" i="1" dirty="0"/>
              <a:t> To be defined</a:t>
            </a:r>
          </a:p>
          <a:p>
            <a:pPr lvl="1"/>
            <a:r>
              <a:rPr lang="en-GB" dirty="0"/>
              <a:t>Partners / Other participants:  </a:t>
            </a:r>
            <a:r>
              <a:rPr lang="en-GB" i="1" dirty="0"/>
              <a:t>CEA List, others to be defined</a:t>
            </a:r>
          </a:p>
          <a:p>
            <a:endParaRPr lang="en-GB" dirty="0"/>
          </a:p>
          <a:p>
            <a:r>
              <a:rPr lang="en-GB" dirty="0"/>
              <a:t>Looking for partners with the following expertise/ technology/ application field:</a:t>
            </a:r>
          </a:p>
          <a:p>
            <a:pPr lvl="1"/>
            <a:r>
              <a:rPr lang="en-GB" i="1" dirty="0"/>
              <a:t>Quantum-resistant experts</a:t>
            </a:r>
          </a:p>
          <a:p>
            <a:pPr lvl="1"/>
            <a:r>
              <a:rPr lang="en-GB" i="1" dirty="0"/>
              <a:t>Formal verification</a:t>
            </a:r>
          </a:p>
          <a:p>
            <a:pPr lvl="1"/>
            <a:r>
              <a:rPr lang="en-GB" i="1" dirty="0"/>
              <a:t>Cyber Range</a:t>
            </a:r>
          </a:p>
          <a:p>
            <a:pPr lvl="1"/>
            <a:r>
              <a:rPr lang="en-GB" i="1" dirty="0"/>
              <a:t>Use-cases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26606-9769-45B9-B145-D32B89908B05}" type="slidenum">
              <a:rPr lang="nb-NO" smtClean="0"/>
              <a:t>5</a:t>
            </a:fld>
            <a:endParaRPr lang="nb-NO" dirty="0"/>
          </a:p>
        </p:txBody>
      </p:sp>
      <p:sp>
        <p:nvSpPr>
          <p:cNvPr id="7" name="Tekstvak 6"/>
          <p:cNvSpPr txBox="1"/>
          <p:nvPr/>
        </p:nvSpPr>
        <p:spPr>
          <a:xfrm>
            <a:off x="0" y="6500078"/>
            <a:ext cx="8460432" cy="369332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Frédéric LAURENT, frederic.laurent@snowpack.eu</a:t>
            </a:r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8" name="Footer Placeholder 5">
            <a:extLst>
              <a:ext uri="{FF2B5EF4-FFF2-40B4-BE49-F238E27FC236}">
                <a16:creationId xmlns:a16="http://schemas.microsoft.com/office/drawing/2014/main" id="{E11D5B47-CF55-4D7E-8084-947E4FE2AB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16200000">
            <a:off x="6822080" y="3339160"/>
            <a:ext cx="3930497" cy="365760"/>
          </a:xfrm>
        </p:spPr>
        <p:txBody>
          <a:bodyPr>
            <a:normAutofit/>
          </a:bodyPr>
          <a:lstStyle/>
          <a:p>
            <a:r>
              <a:rPr lang="fi-FI" sz="1600" dirty="0"/>
              <a:t>SMI2G 2022,  16-17 May 2022, Brussels</a:t>
            </a:r>
            <a:endParaRPr lang="nb-NO" sz="1600" dirty="0"/>
          </a:p>
        </p:txBody>
      </p:sp>
    </p:spTree>
    <p:extLst>
      <p:ext uri="{BB962C8B-B14F-4D97-AF65-F5344CB8AC3E}">
        <p14:creationId xmlns:p14="http://schemas.microsoft.com/office/powerpoint/2010/main" val="25010788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r>
              <a:rPr lang="nb-NO" dirty="0"/>
              <a:t>RESIST NOW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600200"/>
            <a:ext cx="7620000" cy="4349080"/>
          </a:xfrm>
        </p:spPr>
        <p:txBody>
          <a:bodyPr vert="horz" lIns="91440" tIns="45720" rIns="91440" bIns="45720" rtlCol="0" anchor="t">
            <a:normAutofit fontScale="85000" lnSpcReduction="10000"/>
          </a:bodyPr>
          <a:lstStyle/>
          <a:p>
            <a:r>
              <a:rPr lang="en-GB" i="1" dirty="0"/>
              <a:t>Frédéric LAURENT</a:t>
            </a:r>
          </a:p>
          <a:p>
            <a:r>
              <a:rPr lang="en-GB" i="1" dirty="0"/>
              <a:t>frederic.laurent@snowpack.eu</a:t>
            </a:r>
          </a:p>
          <a:p>
            <a:r>
              <a:rPr lang="en-GB" i="1" dirty="0"/>
              <a:t>Snowpack</a:t>
            </a:r>
          </a:p>
          <a:p>
            <a:r>
              <a:rPr lang="en-GB" i="1" dirty="0"/>
              <a:t>WP leader, S/T provider</a:t>
            </a:r>
          </a:p>
          <a:p>
            <a:endParaRPr lang="en-GB" dirty="0"/>
          </a:p>
          <a:p>
            <a:r>
              <a:rPr lang="en-GB" dirty="0"/>
              <a:t>Proposal activity: </a:t>
            </a:r>
            <a:r>
              <a:rPr lang="en-US" sz="1800" dirty="0">
                <a:effectLst/>
                <a:latin typeface="Calibri" panose="020F0502020204030204" pitchFamily="34" charset="0"/>
              </a:rPr>
              <a:t>HORIZON-CL3-2022-CS-01-03: Transition towards Quantum-Resistant Cryptography</a:t>
            </a:r>
          </a:p>
          <a:p>
            <a:endParaRPr lang="en-US" sz="1800" i="1" dirty="0">
              <a:latin typeface="Calibri" panose="020F0502020204030204" pitchFamily="34" charset="0"/>
            </a:endParaRPr>
          </a:p>
          <a:p>
            <a:r>
              <a:rPr lang="en-US" sz="1800" i="1" dirty="0">
                <a:latin typeface="Calibri" panose="020F0502020204030204" pitchFamily="34" charset="0"/>
              </a:rPr>
              <a:t>Interest in other topics (as S/T provider and/or use-case) :</a:t>
            </a:r>
          </a:p>
          <a:p>
            <a:pPr lvl="1"/>
            <a:r>
              <a:rPr lang="en-US" sz="1600" i="1" dirty="0">
                <a:latin typeface="Calibri" panose="020F0502020204030204" pitchFamily="34" charset="0"/>
              </a:rPr>
              <a:t>HORIZON-CL3-2022-FCT-01-06: Effective fight against illicit drugs production and trafficking</a:t>
            </a:r>
          </a:p>
          <a:p>
            <a:pPr lvl="1"/>
            <a:r>
              <a:rPr lang="en-US" sz="1600" i="1" dirty="0">
                <a:latin typeface="Calibri" panose="020F0502020204030204" pitchFamily="34" charset="0"/>
              </a:rPr>
              <a:t>HORIZON-CL3-2022-CS-01-01: Improved monitoring of threats, intrusion detection and response in complex and heterogeneous digital systems and infrastructures</a:t>
            </a:r>
          </a:p>
          <a:p>
            <a:pPr lvl="1"/>
            <a:r>
              <a:rPr lang="en-US" sz="1600" i="1" dirty="0">
                <a:latin typeface="Calibri" panose="020F0502020204030204" pitchFamily="34" charset="0"/>
              </a:rPr>
              <a:t>HORIZON-CL3-2022-CS-01-02: Trustworthy methodologies, tools and data security “by design” for dynamic testing of potentially vulnerable, insecure hardware and software components</a:t>
            </a:r>
          </a:p>
          <a:p>
            <a:pPr lvl="1"/>
            <a:r>
              <a:rPr lang="en-US" sz="1600" i="1" dirty="0">
                <a:latin typeface="Calibri" panose="020F0502020204030204" pitchFamily="34" charset="0"/>
              </a:rPr>
              <a:t>HORIZON-CL3-2022- INFRA-01-02: CS-01-01: Autonomous systems used for infrastructure protection</a:t>
            </a:r>
          </a:p>
          <a:p>
            <a:endParaRPr lang="en-GB" i="1" dirty="0">
              <a:solidFill>
                <a:srgbClr val="FF0000"/>
              </a:solidFill>
            </a:endParaRPr>
          </a:p>
          <a:p>
            <a:endParaRPr lang="en-GB" i="1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>
            <a:normAutofit/>
          </a:bodyPr>
          <a:lstStyle/>
          <a:p>
            <a:r>
              <a:rPr lang="fi-FI" sz="1600" dirty="0"/>
              <a:t>SMI2G 2022,  16-17 May 2022, Brussels</a:t>
            </a:r>
            <a:endParaRPr lang="nb-NO" sz="160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26606-9769-45B9-B145-D32B89908B05}" type="slidenum">
              <a:rPr lang="nb-NO" smtClean="0"/>
              <a:t>6</a:t>
            </a:fld>
            <a:endParaRPr lang="nb-NO" dirty="0"/>
          </a:p>
        </p:txBody>
      </p:sp>
      <p:sp>
        <p:nvSpPr>
          <p:cNvPr id="2" name="Tekstvak 1"/>
          <p:cNvSpPr txBox="1"/>
          <p:nvPr/>
        </p:nvSpPr>
        <p:spPr>
          <a:xfrm>
            <a:off x="0" y="6500078"/>
            <a:ext cx="8460432" cy="369332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Frédéric LAURENT, frederic.laurent@snowpack.eu</a:t>
            </a:r>
            <a:endParaRPr lang="nl-NL" dirty="0">
              <a:solidFill>
                <a:schemeClr val="bg1"/>
              </a:solidFill>
            </a:endParaRPr>
          </a:p>
        </p:txBody>
      </p:sp>
      <p:pic>
        <p:nvPicPr>
          <p:cNvPr id="8" name="Google Shape;184;p1">
            <a:extLst>
              <a:ext uri="{FF2B5EF4-FFF2-40B4-BE49-F238E27FC236}">
                <a16:creationId xmlns:a16="http://schemas.microsoft.com/office/drawing/2014/main" id="{13433531-4BF9-AAF9-8B7E-A1284CDC8AD0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975519" y="363485"/>
            <a:ext cx="3288704" cy="67241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8245249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NULL"/></Relationships>
</file>

<file path=ppt/theme/theme1.xml><?xml version="1.0" encoding="utf-8"?>
<a:theme xmlns:a="http://schemas.openxmlformats.org/drawingml/2006/main" name="Adjacency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412</Words>
  <Application>Microsoft Office PowerPoint</Application>
  <PresentationFormat>On-screen Show (4:3)</PresentationFormat>
  <Paragraphs>63</Paragraphs>
  <Slides>6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Cambria</vt:lpstr>
      <vt:lpstr>Adjacency</vt:lpstr>
      <vt:lpstr>RESIST NOW</vt:lpstr>
      <vt:lpstr>Snowpack in brief</vt:lpstr>
      <vt:lpstr>Proposal idea/content (1/2) </vt:lpstr>
      <vt:lpstr>Proposal idea/content (2/2) </vt:lpstr>
      <vt:lpstr>Project participants</vt:lpstr>
      <vt:lpstr>RESIST NOW</vt:lpstr>
    </vt:vector>
  </TitlesOfParts>
  <Company>SINTEF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bsa</dc:creator>
  <cp:lastModifiedBy>Laurent Frédéric</cp:lastModifiedBy>
  <cp:revision>68</cp:revision>
  <cp:lastPrinted>2012-04-11T09:19:10Z</cp:lastPrinted>
  <dcterms:created xsi:type="dcterms:W3CDTF">2012-04-10T09:21:31Z</dcterms:created>
  <dcterms:modified xsi:type="dcterms:W3CDTF">2022-05-09T15:37:51Z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