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74"/>
    <p:restoredTop sz="95934"/>
  </p:normalViewPr>
  <p:slideViewPr>
    <p:cSldViewPr>
      <p:cViewPr varScale="1">
        <p:scale>
          <a:sx n="80" d="100"/>
          <a:sy n="80" d="100"/>
        </p:scale>
        <p:origin x="898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850106"/>
          </a:xfrm>
        </p:spPr>
        <p:txBody>
          <a:bodyPr>
            <a:noAutofit/>
          </a:bodyPr>
          <a:lstStyle/>
          <a:p>
            <a:r>
              <a:rPr lang="en" sz="2800" dirty="0"/>
              <a:t>Preparing the Cryptographic Ecosystem for Post Quantum Transition </a:t>
            </a:r>
            <a:endParaRPr lang="nb-NO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 err="1"/>
              <a:t>Erkay</a:t>
            </a:r>
            <a:r>
              <a:rPr lang="en-GB" i="1" dirty="0"/>
              <a:t> </a:t>
            </a:r>
            <a:r>
              <a:rPr lang="en-GB" i="1" dirty="0" err="1"/>
              <a:t>Savaş</a:t>
            </a:r>
            <a:endParaRPr lang="en-GB" i="1" dirty="0"/>
          </a:p>
          <a:p>
            <a:r>
              <a:rPr lang="en-GB" i="1" dirty="0"/>
              <a:t>erkays@sabanciuniv.edu</a:t>
            </a:r>
          </a:p>
          <a:p>
            <a:r>
              <a:rPr lang="en-GB" i="1" dirty="0" err="1"/>
              <a:t>Sabancı</a:t>
            </a:r>
            <a:r>
              <a:rPr lang="en-GB" i="1" dirty="0"/>
              <a:t> University</a:t>
            </a:r>
          </a:p>
          <a:p>
            <a:r>
              <a:rPr lang="en-GB" dirty="0"/>
              <a:t>Role: </a:t>
            </a:r>
            <a:r>
              <a:rPr lang="en-GB" i="1" dirty="0"/>
              <a:t> Proposal coordinator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tr-TR" i="1" dirty="0"/>
              <a:t>HORIZON-CL3-2022-CS-01</a:t>
            </a:r>
            <a:r>
              <a:rPr lang="en-US" i="1" dirty="0"/>
              <a:t>-03</a:t>
            </a:r>
            <a:endParaRPr lang="en-GB" i="1" dirty="0"/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Erkay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Savaş</a:t>
            </a:r>
            <a:r>
              <a:rPr lang="en-US" dirty="0">
                <a:solidFill>
                  <a:schemeClr val="bg1"/>
                </a:solidFill>
              </a:rPr>
              <a:t> - erkays@sabanciuniv.edu</a:t>
            </a: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>
              <a:buSzPts val="1900"/>
            </a:pPr>
            <a:r>
              <a:rPr lang="en-US" i="1" dirty="0"/>
              <a:t>Transition to Post Quantum Cryptography</a:t>
            </a:r>
          </a:p>
          <a:p>
            <a:pPr lvl="0">
              <a:buSzPts val="1900"/>
            </a:pPr>
            <a:r>
              <a:rPr lang="en-US" i="1" dirty="0"/>
              <a:t>Security by Hardware Design</a:t>
            </a:r>
          </a:p>
          <a:p>
            <a:pPr lvl="1"/>
            <a:r>
              <a:rPr lang="en-US" i="1" dirty="0"/>
              <a:t>Extending RISC-V ISA and re-designing its micro-architecture</a:t>
            </a:r>
          </a:p>
          <a:p>
            <a:pPr lvl="1"/>
            <a:r>
              <a:rPr lang="en" i="1" dirty="0"/>
              <a:t>Generic support for masking for side-channel protections</a:t>
            </a:r>
            <a:endParaRPr lang="en-US" i="1" dirty="0"/>
          </a:p>
          <a:p>
            <a:pPr lvl="0">
              <a:buSzPts val="1900"/>
            </a:pPr>
            <a:r>
              <a:rPr lang="en-US" i="1" dirty="0"/>
              <a:t>Generic Side-Channel and Fault Protection</a:t>
            </a:r>
          </a:p>
          <a:p>
            <a:r>
              <a:rPr lang="en-US" i="1" dirty="0"/>
              <a:t>Scalable and versatile hardware support for cryptographic agility</a:t>
            </a:r>
            <a:endParaRPr lang="en-GB" i="1" dirty="0"/>
          </a:p>
          <a:p>
            <a:r>
              <a:rPr lang="en" i="1" dirty="0"/>
              <a:t>Interface design for easy integration</a:t>
            </a:r>
            <a:endParaRPr lang="en-GB" i="1" dirty="0"/>
          </a:p>
          <a:p>
            <a:r>
              <a:rPr lang="tr-TR" i="1" dirty="0"/>
              <a:t>Tool-chain</a:t>
            </a:r>
            <a:endParaRPr lang="en-GB" i="1" dirty="0"/>
          </a:p>
          <a:p>
            <a:r>
              <a:rPr lang="tr-TR" i="1" dirty="0"/>
              <a:t>A software library</a:t>
            </a:r>
            <a:endParaRPr lang="en-US" i="1" dirty="0"/>
          </a:p>
          <a:p>
            <a:r>
              <a:rPr lang="en-US" i="1" dirty="0"/>
              <a:t>Cryptanalysis for quantum as well as for classical computers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Erkay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Savaş</a:t>
            </a:r>
            <a:r>
              <a:rPr lang="en-US" dirty="0">
                <a:solidFill>
                  <a:schemeClr val="bg1"/>
                </a:solidFill>
              </a:rPr>
              <a:t> - erkays@sabanciuniv.edu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</a:t>
            </a:r>
            <a:r>
              <a:rPr lang="en-GB" i="1" dirty="0" err="1"/>
              <a:t>Sabanci</a:t>
            </a:r>
            <a:r>
              <a:rPr lang="en-GB" i="1" dirty="0"/>
              <a:t> University</a:t>
            </a:r>
          </a:p>
          <a:p>
            <a:pPr lvl="1"/>
            <a:r>
              <a:rPr lang="en-GB" dirty="0"/>
              <a:t>Partners / Other participants: Ericsson (Turkey / Sweden, Maxim Integrated (Turkey), KU Leuven (potential), University of Klagenfurt (potential), Bochum University (potential) </a:t>
            </a:r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Side-channel analysis</a:t>
            </a:r>
          </a:p>
          <a:p>
            <a:pPr lvl="1"/>
            <a:r>
              <a:rPr lang="en-GB" i="1" dirty="0"/>
              <a:t>Quantum algorithms</a:t>
            </a:r>
          </a:p>
          <a:p>
            <a:pPr lvl="1"/>
            <a:r>
              <a:rPr lang="en-GB" i="1" dirty="0"/>
              <a:t>Software tool-chain development</a:t>
            </a:r>
          </a:p>
          <a:p>
            <a:pPr lvl="1"/>
            <a:r>
              <a:rPr lang="en-GB" i="1" dirty="0"/>
              <a:t>ASIC design</a:t>
            </a:r>
          </a:p>
          <a:p>
            <a:pPr lvl="1"/>
            <a:r>
              <a:rPr lang="en-GB" i="1" dirty="0"/>
              <a:t>Cryptographic Protocol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Erkay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Savaş</a:t>
            </a:r>
            <a:r>
              <a:rPr lang="en-US" dirty="0">
                <a:solidFill>
                  <a:schemeClr val="bg1"/>
                </a:solidFill>
              </a:rPr>
              <a:t> - erkays@sabanciuniv.edu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54C7C-E407-B940-A574-8F156E38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Sabancı </a:t>
            </a:r>
            <a:r>
              <a:rPr lang="tr-TR" dirty="0" err="1"/>
              <a:t>University</a:t>
            </a: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6523B-4678-4B49-A269-77F3082B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2E4AC-8EF6-A948-8D6F-C2809E81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pic>
        <p:nvPicPr>
          <p:cNvPr id="6" name="Picture 2" descr="A large building with trees in front of it&#10;&#10;Description automatically generated with low confidence">
            <a:extLst>
              <a:ext uri="{FF2B5EF4-FFF2-40B4-BE49-F238E27FC236}">
                <a16:creationId xmlns:a16="http://schemas.microsoft.com/office/drawing/2014/main" id="{D6949A2D-BC16-EC4D-B019-A76867F0D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63" b="2"/>
          <a:stretch>
            <a:fillRect/>
          </a:stretch>
        </p:blipFill>
        <p:spPr bwMode="auto">
          <a:xfrm>
            <a:off x="1687662" y="1366470"/>
            <a:ext cx="5768677" cy="299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E72F9A-5976-D746-AAFB-154E50572E3C}"/>
              </a:ext>
            </a:extLst>
          </p:cNvPr>
          <p:cNvSpPr/>
          <p:nvPr/>
        </p:nvSpPr>
        <p:spPr>
          <a:xfrm>
            <a:off x="4788024" y="4472083"/>
            <a:ext cx="3886200" cy="2030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685" algn="ctr">
              <a:defRPr/>
            </a:pPr>
            <a:r>
              <a:rPr lang="tr-TR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H2020 </a:t>
            </a:r>
            <a:r>
              <a:rPr lang="tr-TR" sz="18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</a:t>
            </a:r>
            <a:endParaRPr lang="tr-TR" sz="1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9685" algn="ctr">
              <a:defRPr/>
            </a:pPr>
            <a:r>
              <a:rPr lang="tr-TR" sz="18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3rd </a:t>
            </a:r>
            <a:r>
              <a:rPr lang="tr-TR" sz="1800" b="1" dirty="0" err="1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University</a:t>
            </a:r>
            <a:r>
              <a:rPr lang="tr-TR" sz="18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Turkey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8,1 M € &amp; </a:t>
            </a:r>
            <a:r>
              <a:rPr lang="tr-TR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41 </a:t>
            </a:r>
            <a:r>
              <a:rPr lang="tr-TR" sz="18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projects</a:t>
            </a:r>
            <a:endParaRPr lang="tr-TR" sz="1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ERC </a:t>
            </a:r>
            <a:r>
              <a:rPr lang="tr-TR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projects</a:t>
            </a: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 Marie S. </a:t>
            </a:r>
            <a:r>
              <a:rPr lang="tr-TR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Curie</a:t>
            </a: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Projects</a:t>
            </a:r>
            <a:endParaRPr lang="tr-TR" sz="1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</a:t>
            </a:r>
            <a:r>
              <a:rPr lang="tr-TR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Collaborative</a:t>
            </a: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Projects</a:t>
            </a:r>
            <a:r>
              <a:rPr lang="tr-T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~4,5 </a:t>
            </a:r>
            <a:r>
              <a:rPr lang="tr-TR" sz="1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 € </a:t>
            </a:r>
            <a:endParaRPr lang="tr-TR" sz="1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tr-TR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33F9C0-8AEE-274F-9A26-7670CE628B18}"/>
              </a:ext>
            </a:extLst>
          </p:cNvPr>
          <p:cNvSpPr/>
          <p:nvPr/>
        </p:nvSpPr>
        <p:spPr>
          <a:xfrm>
            <a:off x="561975" y="4475163"/>
            <a:ext cx="6019800" cy="2030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2585" indent="-34290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Faculties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8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Research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Centers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Forums</a:t>
            </a:r>
            <a:endParaRPr lang="tr-TR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277 Full time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Faculty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+ 135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time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Faculty</a:t>
            </a:r>
            <a:endParaRPr lang="tr-TR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4190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Undergraduate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Students</a:t>
            </a:r>
            <a:endParaRPr lang="tr-TR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1166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Graduate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Students</a:t>
            </a:r>
            <a:endParaRPr lang="tr-TR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Undergraduate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Programs</a:t>
            </a: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50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Graduate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Programs</a:t>
            </a:r>
          </a:p>
          <a:p>
            <a:pPr marL="305435" indent="-285750">
              <a:buFont typeface="Arial" panose="020B0604020202020204" pitchFamily="34" charset="0"/>
              <a:buChar char="•"/>
              <a:defRPr/>
            </a:pP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</a:t>
            </a:r>
            <a:r>
              <a:rPr lang="tr-T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Doctoral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Programs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8462D6F-74EA-F144-838E-94E0B44CC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993" y="396875"/>
            <a:ext cx="2087563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388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275</Words>
  <Application>Microsoft Office PowerPoint</Application>
  <PresentationFormat>On-screen Show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Adjacency</vt:lpstr>
      <vt:lpstr>Preparing the Cryptographic Ecosystem for Post Quantum Transition </vt:lpstr>
      <vt:lpstr>Proposal idea/content </vt:lpstr>
      <vt:lpstr>Project participants</vt:lpstr>
      <vt:lpstr>Sabancı University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Erkay Savaş</cp:lastModifiedBy>
  <cp:revision>74</cp:revision>
  <cp:lastPrinted>2012-04-11T09:19:10Z</cp:lastPrinted>
  <dcterms:created xsi:type="dcterms:W3CDTF">2012-04-10T09:21:31Z</dcterms:created>
  <dcterms:modified xsi:type="dcterms:W3CDTF">2022-04-15T18:58:45Z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