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5"/>
  </p:notesMasterIdLst>
  <p:handoutMasterIdLst>
    <p:handoutMasterId r:id="rId6"/>
  </p:handoutMasterIdLst>
  <p:sldIdLst>
    <p:sldId id="256" r:id="rId2"/>
    <p:sldId id="258" r:id="rId3"/>
    <p:sldId id="257" r:id="rId4"/>
  </p:sldIdLst>
  <p:sldSz cx="9144000" cy="6858000" type="screen4x3"/>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e-Frech, Isabelle" initials="LI" lastIdx="1" clrIdx="0">
    <p:extLst>
      <p:ext uri="{19B8F6BF-5375-455C-9EA6-DF929625EA0E}">
        <p15:presenceInfo xmlns:p15="http://schemas.microsoft.com/office/powerpoint/2012/main" userId="S-1-5-21-117609710-1708537768-839522115-58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68"/>
    <p:restoredTop sz="95934"/>
  </p:normalViewPr>
  <p:slideViewPr>
    <p:cSldViewPr>
      <p:cViewPr varScale="1">
        <p:scale>
          <a:sx n="108" d="100"/>
          <a:sy n="108" d="100"/>
        </p:scale>
        <p:origin x="1230" y="78"/>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148"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BBC9A57-E74E-46E1-802D-7A22AF04449B}" type="datetimeFigureOut">
              <a:rPr lang="nb-NO" smtClean="0"/>
              <a:t>14.04.2022</a:t>
            </a:fld>
            <a:endParaRPr lang="nb-NO"/>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002BEE95-CAE1-4F76-9BA5-67014284A103}" type="slidenum">
              <a:rPr lang="nb-NO" smtClean="0"/>
              <a:t>‹#›</a:t>
            </a:fld>
            <a:endParaRPr lang="nb-NO"/>
          </a:p>
        </p:txBody>
      </p:sp>
    </p:spTree>
    <p:extLst>
      <p:ext uri="{BB962C8B-B14F-4D97-AF65-F5344CB8AC3E}">
        <p14:creationId xmlns:p14="http://schemas.microsoft.com/office/powerpoint/2010/main" val="200602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552AE16-7661-4E0B-A4D1-B7861D0EB727}" type="datetimeFigureOut">
              <a:rPr lang="nb-NO" smtClean="0"/>
              <a:t>14.04.2022</a:t>
            </a:fld>
            <a:endParaRPr lang="nb-NO"/>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6ADF38B-621D-4BCD-89A9-FBD666408DA6}" type="slidenum">
              <a:rPr lang="nb-NO" smtClean="0"/>
              <a:t>‹#›</a:t>
            </a:fld>
            <a:endParaRPr lang="nb-NO"/>
          </a:p>
        </p:txBody>
      </p:sp>
    </p:spTree>
    <p:extLst>
      <p:ext uri="{BB962C8B-B14F-4D97-AF65-F5344CB8AC3E}">
        <p14:creationId xmlns:p14="http://schemas.microsoft.com/office/powerpoint/2010/main" val="586725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36ADF38B-621D-4BCD-89A9-FBD666408DA6}" type="slidenum">
              <a:rPr lang="nb-NO" smtClean="0"/>
              <a:t>1</a:t>
            </a:fld>
            <a:endParaRPr lang="nb-NO"/>
          </a:p>
        </p:txBody>
      </p:sp>
    </p:spTree>
    <p:extLst>
      <p:ext uri="{BB962C8B-B14F-4D97-AF65-F5344CB8AC3E}">
        <p14:creationId xmlns:p14="http://schemas.microsoft.com/office/powerpoint/2010/main" val="3553449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ADF38B-621D-4BCD-89A9-FBD666408DA6}" type="slidenum">
              <a:rPr lang="nb-NO" smtClean="0"/>
              <a:t>2</a:t>
            </a:fld>
            <a:endParaRPr lang="nb-NO"/>
          </a:p>
        </p:txBody>
      </p:sp>
    </p:spTree>
    <p:extLst>
      <p:ext uri="{BB962C8B-B14F-4D97-AF65-F5344CB8AC3E}">
        <p14:creationId xmlns:p14="http://schemas.microsoft.com/office/powerpoint/2010/main" val="1462718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ADF38B-621D-4BCD-89A9-FBD666408DA6}" type="slidenum">
              <a:rPr lang="nb-NO" smtClean="0"/>
              <a:t>3</a:t>
            </a:fld>
            <a:endParaRPr lang="nb-NO"/>
          </a:p>
        </p:txBody>
      </p:sp>
    </p:spTree>
    <p:extLst>
      <p:ext uri="{BB962C8B-B14F-4D97-AF65-F5344CB8AC3E}">
        <p14:creationId xmlns:p14="http://schemas.microsoft.com/office/powerpoint/2010/main" val="1780441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57B791-8C77-4131-8050-7A4FF8BE2C3F}" type="datetime1">
              <a:rPr lang="nb-NO" smtClean="0"/>
              <a:t>14.04.2022</a:t>
            </a:fld>
            <a:endParaRPr lang="nb-NO"/>
          </a:p>
        </p:txBody>
      </p:sp>
      <p:sp>
        <p:nvSpPr>
          <p:cNvPr id="5" name="Footer Placeholder 4"/>
          <p:cNvSpPr>
            <a:spLocks noGrp="1"/>
          </p:cNvSpPr>
          <p:nvPr>
            <p:ph type="ftr" sz="quarter" idx="11"/>
          </p:nvPr>
        </p:nvSpPr>
        <p:spPr/>
        <p:txBody>
          <a:bodyPr/>
          <a:lstStyle/>
          <a:p>
            <a:r>
              <a:rPr lang="fi-FI"/>
              <a:t>SMIG2012  - Louvain 22-23 May 2012</a:t>
            </a:r>
            <a:endParaRPr lang="nb-NO"/>
          </a:p>
        </p:txBody>
      </p:sp>
      <p:sp>
        <p:nvSpPr>
          <p:cNvPr id="6" name="Slide Number Placeholder 5"/>
          <p:cNvSpPr>
            <a:spLocks noGrp="1"/>
          </p:cNvSpPr>
          <p:nvPr>
            <p:ph type="sldNum" sz="quarter" idx="12"/>
          </p:nvPr>
        </p:nvSpPr>
        <p:spPr/>
        <p:txBody>
          <a:bodyPr/>
          <a:lstStyle/>
          <a:p>
            <a:fld id="{25326606-9769-45B9-B145-D32B89908B05}" type="slidenum">
              <a:rPr lang="nb-NO" smtClean="0"/>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70BE01-EF28-4328-A547-63D203B7BB90}" type="datetime1">
              <a:rPr lang="nb-NO" smtClean="0"/>
              <a:t>14.04.2022</a:t>
            </a:fld>
            <a:endParaRPr lang="nb-NO"/>
          </a:p>
        </p:txBody>
      </p:sp>
      <p:sp>
        <p:nvSpPr>
          <p:cNvPr id="5" name="Footer Placeholder 4"/>
          <p:cNvSpPr>
            <a:spLocks noGrp="1"/>
          </p:cNvSpPr>
          <p:nvPr>
            <p:ph type="ftr" sz="quarter" idx="11"/>
          </p:nvPr>
        </p:nvSpPr>
        <p:spPr/>
        <p:txBody>
          <a:bodyPr/>
          <a:lstStyle/>
          <a:p>
            <a:r>
              <a:rPr lang="fi-FI"/>
              <a:t>SMIG2012  - Louvain 22-23 May 2012</a:t>
            </a:r>
            <a:endParaRPr lang="nb-NO"/>
          </a:p>
        </p:txBody>
      </p:sp>
      <p:sp>
        <p:nvSpPr>
          <p:cNvPr id="6" name="Slide Number Placeholder 5"/>
          <p:cNvSpPr>
            <a:spLocks noGrp="1"/>
          </p:cNvSpPr>
          <p:nvPr>
            <p:ph type="sldNum" sz="quarter" idx="12"/>
          </p:nvPr>
        </p:nvSpPr>
        <p:spPr/>
        <p:txBody>
          <a:bodyPr/>
          <a:lstStyle/>
          <a:p>
            <a:fld id="{25326606-9769-45B9-B145-D32B89908B05}" type="slidenum">
              <a:rPr lang="nb-NO" smtClean="0"/>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ED3837-941D-41DE-A61A-77DD77D7AEB6}" type="datetime1">
              <a:rPr lang="nb-NO" smtClean="0"/>
              <a:t>14.04.2022</a:t>
            </a:fld>
            <a:endParaRPr lang="nb-NO"/>
          </a:p>
        </p:txBody>
      </p:sp>
      <p:sp>
        <p:nvSpPr>
          <p:cNvPr id="5" name="Footer Placeholder 4"/>
          <p:cNvSpPr>
            <a:spLocks noGrp="1"/>
          </p:cNvSpPr>
          <p:nvPr>
            <p:ph type="ftr" sz="quarter" idx="11"/>
          </p:nvPr>
        </p:nvSpPr>
        <p:spPr/>
        <p:txBody>
          <a:bodyPr/>
          <a:lstStyle/>
          <a:p>
            <a:r>
              <a:rPr lang="fi-FI"/>
              <a:t>SMIG2012  - Louvain 22-23 May 2012</a:t>
            </a:r>
            <a:endParaRPr lang="nb-NO"/>
          </a:p>
        </p:txBody>
      </p:sp>
      <p:sp>
        <p:nvSpPr>
          <p:cNvPr id="6" name="Slide Number Placeholder 5"/>
          <p:cNvSpPr>
            <a:spLocks noGrp="1"/>
          </p:cNvSpPr>
          <p:nvPr>
            <p:ph type="sldNum" sz="quarter" idx="12"/>
          </p:nvPr>
        </p:nvSpPr>
        <p:spPr/>
        <p:txBody>
          <a:bodyPr/>
          <a:lstStyle/>
          <a:p>
            <a:fld id="{25326606-9769-45B9-B145-D32B89908B05}" type="slidenum">
              <a:rPr lang="nb-NO" smtClean="0"/>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F497D"/>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rot="16200000">
            <a:off x="7568128" y="1296968"/>
            <a:ext cx="2438399" cy="365760"/>
          </a:xfrm>
        </p:spPr>
        <p:txBody>
          <a:bodyPr/>
          <a:lstStyle/>
          <a:p>
            <a:fld id="{04F6F1DB-EB88-413C-BE21-80BDD3483E0D}" type="datetime1">
              <a:rPr lang="nb-NO" smtClean="0"/>
              <a:t>14.04.2022</a:t>
            </a:fld>
            <a:endParaRPr lang="nb-NO"/>
          </a:p>
        </p:txBody>
      </p:sp>
      <p:sp>
        <p:nvSpPr>
          <p:cNvPr id="5" name="Footer Placeholder 4"/>
          <p:cNvSpPr>
            <a:spLocks noGrp="1"/>
          </p:cNvSpPr>
          <p:nvPr>
            <p:ph type="ftr" sz="quarter" idx="11"/>
          </p:nvPr>
        </p:nvSpPr>
        <p:spPr>
          <a:xfrm rot="16200000">
            <a:off x="6822080" y="3339160"/>
            <a:ext cx="3930497" cy="365760"/>
          </a:xfrm>
        </p:spPr>
        <p:txBody>
          <a:bodyPr/>
          <a:lstStyle>
            <a:lvl1pPr>
              <a:defRPr sz="1800" b="1">
                <a:solidFill>
                  <a:schemeClr val="bg1"/>
                </a:solidFill>
              </a:defRPr>
            </a:lvl1pPr>
          </a:lstStyle>
          <a:p>
            <a:r>
              <a:rPr lang="fi-FI" dirty="0"/>
              <a:t>SMIG2012  - Louvain 22-23 May 2012</a:t>
            </a:r>
            <a:endParaRPr lang="nb-NO" dirty="0"/>
          </a:p>
        </p:txBody>
      </p:sp>
      <p:sp>
        <p:nvSpPr>
          <p:cNvPr id="6" name="Slide Number Placeholder 5"/>
          <p:cNvSpPr>
            <a:spLocks noGrp="1"/>
          </p:cNvSpPr>
          <p:nvPr>
            <p:ph type="sldNum" sz="quarter" idx="12"/>
          </p:nvPr>
        </p:nvSpPr>
        <p:spPr/>
        <p:txBody>
          <a:bodyPr/>
          <a:lstStyle/>
          <a:p>
            <a:fld id="{25326606-9769-45B9-B145-D32B89908B05}" type="slidenum">
              <a:rPr lang="nb-NO" smtClean="0"/>
              <a:t>‹#›</a:t>
            </a:fld>
            <a:endParaRPr lang="nb-NO"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DCC619-7BC7-410B-B2E3-9D711E67A1CD}" type="datetime1">
              <a:rPr lang="nb-NO" smtClean="0"/>
              <a:t>14.04.2022</a:t>
            </a:fld>
            <a:endParaRPr lang="nb-NO"/>
          </a:p>
        </p:txBody>
      </p:sp>
      <p:sp>
        <p:nvSpPr>
          <p:cNvPr id="5" name="Footer Placeholder 4"/>
          <p:cNvSpPr>
            <a:spLocks noGrp="1"/>
          </p:cNvSpPr>
          <p:nvPr>
            <p:ph type="ftr" sz="quarter" idx="11"/>
          </p:nvPr>
        </p:nvSpPr>
        <p:spPr/>
        <p:txBody>
          <a:bodyPr/>
          <a:lstStyle/>
          <a:p>
            <a:r>
              <a:rPr lang="fi-FI"/>
              <a:t>SMIG2012  - Louvain 22-23 May 2012</a:t>
            </a:r>
            <a:endParaRPr lang="nb-NO"/>
          </a:p>
        </p:txBody>
      </p:sp>
      <p:sp>
        <p:nvSpPr>
          <p:cNvPr id="6" name="Slide Number Placeholder 5"/>
          <p:cNvSpPr>
            <a:spLocks noGrp="1"/>
          </p:cNvSpPr>
          <p:nvPr>
            <p:ph type="sldNum" sz="quarter" idx="12"/>
          </p:nvPr>
        </p:nvSpPr>
        <p:spPr/>
        <p:txBody>
          <a:bodyPr/>
          <a:lstStyle/>
          <a:p>
            <a:fld id="{25326606-9769-45B9-B145-D32B89908B05}" type="slidenum">
              <a:rPr lang="nb-NO" smtClean="0"/>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4BAF34-FB92-4B61-BC7B-F6E9B072AB18}" type="datetime1">
              <a:rPr lang="nb-NO" smtClean="0"/>
              <a:t>14.04.2022</a:t>
            </a:fld>
            <a:endParaRPr lang="nb-NO"/>
          </a:p>
        </p:txBody>
      </p:sp>
      <p:sp>
        <p:nvSpPr>
          <p:cNvPr id="6" name="Footer Placeholder 5"/>
          <p:cNvSpPr>
            <a:spLocks noGrp="1"/>
          </p:cNvSpPr>
          <p:nvPr>
            <p:ph type="ftr" sz="quarter" idx="11"/>
          </p:nvPr>
        </p:nvSpPr>
        <p:spPr/>
        <p:txBody>
          <a:bodyPr/>
          <a:lstStyle/>
          <a:p>
            <a:r>
              <a:rPr lang="fi-FI"/>
              <a:t>SMIG2012  - Louvain 22-23 May 2012</a:t>
            </a:r>
            <a:endParaRPr lang="nb-NO"/>
          </a:p>
        </p:txBody>
      </p:sp>
      <p:sp>
        <p:nvSpPr>
          <p:cNvPr id="7" name="Slide Number Placeholder 6"/>
          <p:cNvSpPr>
            <a:spLocks noGrp="1"/>
          </p:cNvSpPr>
          <p:nvPr>
            <p:ph type="sldNum" sz="quarter" idx="12"/>
          </p:nvPr>
        </p:nvSpPr>
        <p:spPr/>
        <p:txBody>
          <a:bodyPr/>
          <a:lstStyle/>
          <a:p>
            <a:fld id="{25326606-9769-45B9-B145-D32B89908B05}" type="slidenum">
              <a:rPr lang="nb-NO" smtClean="0"/>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8210EC-802F-4532-A769-F1C0B6544333}" type="datetime1">
              <a:rPr lang="nb-NO" smtClean="0"/>
              <a:t>14.04.2022</a:t>
            </a:fld>
            <a:endParaRPr lang="nb-NO"/>
          </a:p>
        </p:txBody>
      </p:sp>
      <p:sp>
        <p:nvSpPr>
          <p:cNvPr id="8" name="Footer Placeholder 7"/>
          <p:cNvSpPr>
            <a:spLocks noGrp="1"/>
          </p:cNvSpPr>
          <p:nvPr>
            <p:ph type="ftr" sz="quarter" idx="11"/>
          </p:nvPr>
        </p:nvSpPr>
        <p:spPr/>
        <p:txBody>
          <a:bodyPr/>
          <a:lstStyle/>
          <a:p>
            <a:r>
              <a:rPr lang="fi-FI"/>
              <a:t>SMIG2012  - Louvain 22-23 May 2012</a:t>
            </a:r>
            <a:endParaRPr lang="nb-NO"/>
          </a:p>
        </p:txBody>
      </p:sp>
      <p:sp>
        <p:nvSpPr>
          <p:cNvPr id="9" name="Slide Number Placeholder 8"/>
          <p:cNvSpPr>
            <a:spLocks noGrp="1"/>
          </p:cNvSpPr>
          <p:nvPr>
            <p:ph type="sldNum" sz="quarter" idx="12"/>
          </p:nvPr>
        </p:nvSpPr>
        <p:spPr/>
        <p:txBody>
          <a:bodyPr/>
          <a:lstStyle/>
          <a:p>
            <a:fld id="{25326606-9769-45B9-B145-D32B89908B05}" type="slidenum">
              <a:rPr lang="nb-NO" smtClean="0"/>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A9D048-18E1-4BEB-A2DD-F65FB75A24BB}" type="datetime1">
              <a:rPr lang="nb-NO" smtClean="0"/>
              <a:t>14.04.2022</a:t>
            </a:fld>
            <a:endParaRPr lang="nb-NO"/>
          </a:p>
        </p:txBody>
      </p:sp>
      <p:sp>
        <p:nvSpPr>
          <p:cNvPr id="4" name="Footer Placeholder 3"/>
          <p:cNvSpPr>
            <a:spLocks noGrp="1"/>
          </p:cNvSpPr>
          <p:nvPr>
            <p:ph type="ftr" sz="quarter" idx="11"/>
          </p:nvPr>
        </p:nvSpPr>
        <p:spPr/>
        <p:txBody>
          <a:bodyPr/>
          <a:lstStyle/>
          <a:p>
            <a:r>
              <a:rPr lang="fi-FI"/>
              <a:t>SMIG2012  - Louvain 22-23 May 2012</a:t>
            </a:r>
            <a:endParaRPr lang="nb-NO"/>
          </a:p>
        </p:txBody>
      </p:sp>
      <p:sp>
        <p:nvSpPr>
          <p:cNvPr id="5" name="Slide Number Placeholder 4"/>
          <p:cNvSpPr>
            <a:spLocks noGrp="1"/>
          </p:cNvSpPr>
          <p:nvPr>
            <p:ph type="sldNum" sz="quarter" idx="12"/>
          </p:nvPr>
        </p:nvSpPr>
        <p:spPr/>
        <p:txBody>
          <a:bodyPr/>
          <a:lstStyle/>
          <a:p>
            <a:fld id="{25326606-9769-45B9-B145-D32B89908B05}" type="slidenum">
              <a:rPr lang="nb-NO" smtClean="0"/>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F325AD-3789-49A4-AF87-FE3AC1CFCB3C}" type="datetime1">
              <a:rPr lang="nb-NO" smtClean="0"/>
              <a:t>14.04.2022</a:t>
            </a:fld>
            <a:endParaRPr lang="nb-NO"/>
          </a:p>
        </p:txBody>
      </p:sp>
      <p:sp>
        <p:nvSpPr>
          <p:cNvPr id="3" name="Footer Placeholder 2"/>
          <p:cNvSpPr>
            <a:spLocks noGrp="1"/>
          </p:cNvSpPr>
          <p:nvPr>
            <p:ph type="ftr" sz="quarter" idx="11"/>
          </p:nvPr>
        </p:nvSpPr>
        <p:spPr/>
        <p:txBody>
          <a:bodyPr/>
          <a:lstStyle/>
          <a:p>
            <a:r>
              <a:rPr lang="fi-FI"/>
              <a:t>SMIG2012  - Louvain 22-23 May 2012</a:t>
            </a:r>
            <a:endParaRPr lang="nb-NO"/>
          </a:p>
        </p:txBody>
      </p:sp>
      <p:sp>
        <p:nvSpPr>
          <p:cNvPr id="4" name="Slide Number Placeholder 3"/>
          <p:cNvSpPr>
            <a:spLocks noGrp="1"/>
          </p:cNvSpPr>
          <p:nvPr>
            <p:ph type="sldNum" sz="quarter" idx="12"/>
          </p:nvPr>
        </p:nvSpPr>
        <p:spPr/>
        <p:txBody>
          <a:bodyPr/>
          <a:lstStyle/>
          <a:p>
            <a:fld id="{25326606-9769-45B9-B145-D32B89908B05}" type="slidenum">
              <a:rPr lang="nb-NO" smtClean="0"/>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52B6D3-E0C4-455A-8EFE-7DFF1BF7361E}" type="datetime1">
              <a:rPr lang="nb-NO" smtClean="0"/>
              <a:t>14.04.2022</a:t>
            </a:fld>
            <a:endParaRPr lang="nb-NO"/>
          </a:p>
        </p:txBody>
      </p:sp>
      <p:sp>
        <p:nvSpPr>
          <p:cNvPr id="6" name="Footer Placeholder 5"/>
          <p:cNvSpPr>
            <a:spLocks noGrp="1"/>
          </p:cNvSpPr>
          <p:nvPr>
            <p:ph type="ftr" sz="quarter" idx="11"/>
          </p:nvPr>
        </p:nvSpPr>
        <p:spPr/>
        <p:txBody>
          <a:bodyPr/>
          <a:lstStyle/>
          <a:p>
            <a:r>
              <a:rPr lang="fi-FI"/>
              <a:t>SMIG2012  - Louvain 22-23 May 2012</a:t>
            </a:r>
            <a:endParaRPr lang="nb-NO"/>
          </a:p>
        </p:txBody>
      </p:sp>
      <p:sp>
        <p:nvSpPr>
          <p:cNvPr id="7" name="Slide Number Placeholder 6"/>
          <p:cNvSpPr>
            <a:spLocks noGrp="1"/>
          </p:cNvSpPr>
          <p:nvPr>
            <p:ph type="sldNum" sz="quarter" idx="12"/>
          </p:nvPr>
        </p:nvSpPr>
        <p:spPr/>
        <p:txBody>
          <a:bodyPr/>
          <a:lstStyle/>
          <a:p>
            <a:fld id="{25326606-9769-45B9-B145-D32B89908B05}" type="slidenum">
              <a:rPr lang="nb-NO" smtClean="0"/>
              <a:t>‹#›</a:t>
            </a:fld>
            <a:endParaRPr lang="nb-NO"/>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DE5216A6-E50A-4936-BCE0-8EAA216B402B}" type="datetime1">
              <a:rPr lang="nb-NO" smtClean="0"/>
              <a:t>14.04.2022</a:t>
            </a:fld>
            <a:endParaRPr lang="nb-NO"/>
          </a:p>
        </p:txBody>
      </p:sp>
      <p:sp>
        <p:nvSpPr>
          <p:cNvPr id="9" name="Slide Number Placeholder 8"/>
          <p:cNvSpPr>
            <a:spLocks noGrp="1"/>
          </p:cNvSpPr>
          <p:nvPr>
            <p:ph type="sldNum" sz="quarter" idx="11"/>
          </p:nvPr>
        </p:nvSpPr>
        <p:spPr/>
        <p:txBody>
          <a:bodyPr/>
          <a:lstStyle/>
          <a:p>
            <a:fld id="{25326606-9769-45B9-B145-D32B89908B05}" type="slidenum">
              <a:rPr lang="nb-NO" smtClean="0"/>
              <a:t>‹#›</a:t>
            </a:fld>
            <a:endParaRPr lang="nb-NO"/>
          </a:p>
        </p:txBody>
      </p:sp>
      <p:sp>
        <p:nvSpPr>
          <p:cNvPr id="10" name="Footer Placeholder 9"/>
          <p:cNvSpPr>
            <a:spLocks noGrp="1"/>
          </p:cNvSpPr>
          <p:nvPr>
            <p:ph type="ftr" sz="quarter" idx="12"/>
          </p:nvPr>
        </p:nvSpPr>
        <p:spPr/>
        <p:txBody>
          <a:bodyPr/>
          <a:lstStyle/>
          <a:p>
            <a:r>
              <a:rPr lang="fi-FI"/>
              <a:t>SMIG2012  - Louvain 22-23 May 2012</a:t>
            </a:r>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5326606-9769-45B9-B145-D32B89908B05}" type="slidenum">
              <a:rPr lang="nb-NO" smtClean="0"/>
              <a:t>‹#›</a:t>
            </a:fld>
            <a:endParaRPr lang="nb-NO"/>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fi-FI"/>
              <a:t>SMIG2012  - Louvain 22-23 May 2012</a:t>
            </a:r>
            <a:endParaRPr lang="nb-NO"/>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20FBF4F-7021-410B-B4ED-71D3FC67930E}" type="datetime1">
              <a:rPr lang="nb-NO" smtClean="0"/>
              <a:t>14.04.2022</a:t>
            </a:fld>
            <a:endParaRPr lang="nb-NO"/>
          </a:p>
        </p:txBody>
      </p:sp>
      <p:pic>
        <p:nvPicPr>
          <p:cNvPr id="9" name="Picture 8" descr="Logo&#10;&#10;Description automatically generated">
            <a:extLst>
              <a:ext uri="{FF2B5EF4-FFF2-40B4-BE49-F238E27FC236}">
                <a16:creationId xmlns:a16="http://schemas.microsoft.com/office/drawing/2014/main" id="{3B9BEB5F-9397-4989-92C3-B6F972B1717B}"/>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7504" y="83158"/>
            <a:ext cx="1162284" cy="382960"/>
          </a:xfrm>
          <a:prstGeom prst="rect">
            <a:avLst/>
          </a:prstGeom>
        </p:spPr>
      </p:pic>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9122" y="480400"/>
            <a:ext cx="8229600" cy="850106"/>
          </a:xfrm>
        </p:spPr>
        <p:txBody>
          <a:bodyPr>
            <a:normAutofit fontScale="90000"/>
          </a:bodyPr>
          <a:lstStyle/>
          <a:p>
            <a:br>
              <a:rPr lang="en-US" dirty="0"/>
            </a:br>
            <a:r>
              <a:rPr lang="en-US" dirty="0"/>
              <a:t>ESCAPE	- Enhancing </a:t>
            </a:r>
            <a:r>
              <a:rPr lang="en-US" dirty="0" err="1"/>
              <a:t>citizenS</a:t>
            </a:r>
            <a:r>
              <a:rPr lang="en-US" dirty="0"/>
              <a:t> Crisis </a:t>
            </a:r>
            <a:r>
              <a:rPr lang="en-US" dirty="0" err="1"/>
              <a:t>mAnagement</a:t>
            </a:r>
            <a:r>
              <a:rPr lang="en-US" dirty="0"/>
              <a:t> </a:t>
            </a:r>
            <a:r>
              <a:rPr lang="en-US" dirty="0" err="1"/>
              <a:t>caPacitiEs</a:t>
            </a:r>
            <a:endParaRPr lang="nb-NO" dirty="0"/>
          </a:p>
        </p:txBody>
      </p:sp>
      <p:sp>
        <p:nvSpPr>
          <p:cNvPr id="5" name="Content Placeholder 4"/>
          <p:cNvSpPr>
            <a:spLocks noGrp="1"/>
          </p:cNvSpPr>
          <p:nvPr>
            <p:ph idx="1"/>
          </p:nvPr>
        </p:nvSpPr>
        <p:spPr>
          <a:xfrm>
            <a:off x="457200" y="1600200"/>
            <a:ext cx="7620000" cy="4349080"/>
          </a:xfrm>
        </p:spPr>
        <p:txBody>
          <a:bodyPr vert="horz" lIns="91440" tIns="45720" rIns="91440" bIns="45720" rtlCol="0" anchor="t">
            <a:normAutofit/>
          </a:bodyPr>
          <a:lstStyle/>
          <a:p>
            <a:pPr marL="114300" indent="0">
              <a:buNone/>
            </a:pPr>
            <a:endParaRPr lang="en-GB" b="1" dirty="0"/>
          </a:p>
          <a:p>
            <a:pPr marL="114300" indent="0">
              <a:buNone/>
            </a:pPr>
            <a:r>
              <a:rPr lang="en-GB" b="1" dirty="0"/>
              <a:t>Name of proposer/ speaker: </a:t>
            </a:r>
            <a:r>
              <a:rPr lang="en-GB" dirty="0"/>
              <a:t>Matteo Gerosa</a:t>
            </a:r>
          </a:p>
          <a:p>
            <a:pPr marL="114300" indent="0">
              <a:buNone/>
            </a:pPr>
            <a:r>
              <a:rPr lang="en-GB" b="1" dirty="0"/>
              <a:t>Email: </a:t>
            </a:r>
            <a:r>
              <a:rPr lang="en-GB" dirty="0"/>
              <a:t>gerosa@fbk.eu</a:t>
            </a:r>
          </a:p>
          <a:p>
            <a:pPr marL="114300" indent="0">
              <a:buNone/>
            </a:pPr>
            <a:r>
              <a:rPr lang="en-GB" b="1" dirty="0"/>
              <a:t>Organization:</a:t>
            </a:r>
            <a:r>
              <a:rPr lang="en-GB" dirty="0"/>
              <a:t> Fondazione Bruno Kessler (IT)</a:t>
            </a:r>
          </a:p>
          <a:p>
            <a:pPr marL="114300" indent="0">
              <a:buNone/>
            </a:pPr>
            <a:r>
              <a:rPr lang="en-GB" b="1" dirty="0"/>
              <a:t>Role: </a:t>
            </a:r>
            <a:r>
              <a:rPr lang="en-GB" dirty="0"/>
              <a:t>Proposal coordinator</a:t>
            </a:r>
          </a:p>
          <a:p>
            <a:pPr marL="114300" indent="0">
              <a:buNone/>
            </a:pPr>
            <a:endParaRPr lang="en-GB" dirty="0"/>
          </a:p>
          <a:p>
            <a:pPr marL="114300" indent="0">
              <a:buNone/>
            </a:pPr>
            <a:r>
              <a:rPr lang="en-GB" b="1" dirty="0"/>
              <a:t>Proposal activity: </a:t>
            </a:r>
            <a:r>
              <a:rPr lang="en-GB" dirty="0"/>
              <a:t>HORIZON-CL3-2022-DRS-01-01 “Enhanced citizen preparedness in the event of a disaster or crisis-related emergency”</a:t>
            </a:r>
            <a:endParaRPr lang="en-GB" i="1" dirty="0"/>
          </a:p>
          <a:p>
            <a:endParaRPr lang="en-GB" i="1" dirty="0"/>
          </a:p>
        </p:txBody>
      </p:sp>
      <p:sp>
        <p:nvSpPr>
          <p:cNvPr id="6" name="Footer Placeholder 5"/>
          <p:cNvSpPr>
            <a:spLocks noGrp="1"/>
          </p:cNvSpPr>
          <p:nvPr>
            <p:ph type="ftr" sz="quarter" idx="11"/>
          </p:nvPr>
        </p:nvSpPr>
        <p:spPr/>
        <p:txBody>
          <a:bodyPr>
            <a:normAutofit/>
          </a:bodyPr>
          <a:lstStyle/>
          <a:p>
            <a:r>
              <a:rPr lang="fi-FI" sz="1600" dirty="0"/>
              <a:t>SMI2G 2022,  16-17 May 2022, Brussels</a:t>
            </a:r>
            <a:endParaRPr lang="nb-NO" sz="1600" dirty="0"/>
          </a:p>
        </p:txBody>
      </p:sp>
      <p:sp>
        <p:nvSpPr>
          <p:cNvPr id="7" name="Slide Number Placeholder 6"/>
          <p:cNvSpPr>
            <a:spLocks noGrp="1"/>
          </p:cNvSpPr>
          <p:nvPr>
            <p:ph type="sldNum" sz="quarter" idx="12"/>
          </p:nvPr>
        </p:nvSpPr>
        <p:spPr/>
        <p:txBody>
          <a:bodyPr/>
          <a:lstStyle/>
          <a:p>
            <a:fld id="{25326606-9769-45B9-B145-D32B89908B05}" type="slidenum">
              <a:rPr lang="nb-NO" smtClean="0"/>
              <a:t>1</a:t>
            </a:fld>
            <a:endParaRPr lang="nb-NO" dirty="0"/>
          </a:p>
        </p:txBody>
      </p:sp>
      <p:sp>
        <p:nvSpPr>
          <p:cNvPr id="2" name="Tekstvak 1"/>
          <p:cNvSpPr txBox="1"/>
          <p:nvPr/>
        </p:nvSpPr>
        <p:spPr>
          <a:xfrm>
            <a:off x="0" y="6488668"/>
            <a:ext cx="8460432" cy="369332"/>
          </a:xfrm>
          <a:prstGeom prst="rect">
            <a:avLst/>
          </a:prstGeom>
          <a:solidFill>
            <a:srgbClr val="FFC000"/>
          </a:solidFill>
        </p:spPr>
        <p:txBody>
          <a:bodyPr wrap="square" rtlCol="0">
            <a:spAutoFit/>
          </a:bodyPr>
          <a:lstStyle/>
          <a:p>
            <a:r>
              <a:rPr lang="nl-NL" dirty="0">
                <a:solidFill>
                  <a:schemeClr val="bg1"/>
                </a:solidFill>
              </a:rPr>
              <a:t>Matteo Gerosa </a:t>
            </a:r>
            <a:r>
              <a:rPr lang="it-IT" dirty="0">
                <a:solidFill>
                  <a:schemeClr val="bg1"/>
                </a:solidFill>
              </a:rPr>
              <a:t>– gerosa@fbk.eu</a:t>
            </a:r>
            <a:endParaRPr lang="nl-NL" dirty="0">
              <a:solidFill>
                <a:schemeClr val="bg1"/>
              </a:solidFill>
            </a:endParaRPr>
          </a:p>
        </p:txBody>
      </p:sp>
    </p:spTree>
    <p:extLst>
      <p:ext uri="{BB962C8B-B14F-4D97-AF65-F5344CB8AC3E}">
        <p14:creationId xmlns:p14="http://schemas.microsoft.com/office/powerpoint/2010/main" val="375647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216" y="197768"/>
            <a:ext cx="7620000" cy="1143000"/>
          </a:xfrm>
        </p:spPr>
        <p:txBody>
          <a:bodyPr>
            <a:normAutofit/>
          </a:bodyPr>
          <a:lstStyle/>
          <a:p>
            <a:r>
              <a:rPr lang="nb-NO" sz="4400" dirty="0"/>
              <a:t>Concept</a:t>
            </a:r>
            <a:endParaRPr lang="en-US" sz="4400" dirty="0"/>
          </a:p>
        </p:txBody>
      </p:sp>
      <p:sp>
        <p:nvSpPr>
          <p:cNvPr id="3" name="Content Placeholder 2"/>
          <p:cNvSpPr>
            <a:spLocks noGrp="1"/>
          </p:cNvSpPr>
          <p:nvPr>
            <p:ph idx="1"/>
          </p:nvPr>
        </p:nvSpPr>
        <p:spPr>
          <a:xfrm>
            <a:off x="197768" y="1124744"/>
            <a:ext cx="8064896" cy="5616624"/>
          </a:xfrm>
        </p:spPr>
        <p:txBody>
          <a:bodyPr vert="horz" lIns="91440" tIns="45720" rIns="91440" bIns="45720" rtlCol="0" anchor="t">
            <a:normAutofit fontScale="92500" lnSpcReduction="20000"/>
          </a:bodyPr>
          <a:lstStyle/>
          <a:p>
            <a:pPr marL="114300" indent="0" algn="just">
              <a:buNone/>
            </a:pPr>
            <a:r>
              <a:rPr lang="en-GB" sz="1600" i="1" dirty="0"/>
              <a:t>Can citizens and decision makers be prepared to face a disaster consequence regardless of the kind of event? Can citizens become an active part of event response?</a:t>
            </a:r>
          </a:p>
          <a:p>
            <a:pPr marL="114300" indent="0" algn="just">
              <a:buNone/>
            </a:pPr>
            <a:endParaRPr lang="en-GB" sz="1600" dirty="0"/>
          </a:p>
          <a:p>
            <a:pPr marL="114300" indent="0" algn="just">
              <a:buNone/>
            </a:pPr>
            <a:r>
              <a:rPr lang="en-GB" sz="1600" dirty="0"/>
              <a:t>ESCAPE intends to provide citizens, communities, public administrations, business companies, practitioners with a knowledge sharing framework, including non-technological and technological elements, i</a:t>
            </a:r>
            <a:r>
              <a:rPr lang="en-GB" sz="1600" b="1" dirty="0"/>
              <a:t>ntegrated for preparedness and collective action</a:t>
            </a:r>
            <a:r>
              <a:rPr lang="en-GB" sz="1600" dirty="0"/>
              <a:t> in the event of a disaster or crisis. The solution will include:</a:t>
            </a:r>
            <a:endParaRPr lang="en-GB" sz="1100" dirty="0">
              <a:highlight>
                <a:srgbClr val="FFFF00"/>
              </a:highlight>
            </a:endParaRPr>
          </a:p>
          <a:p>
            <a:pPr algn="just"/>
            <a:r>
              <a:rPr lang="en-GB" sz="1600" dirty="0"/>
              <a:t>An agent-Based Modelling tool suite to </a:t>
            </a:r>
            <a:r>
              <a:rPr lang="en-GB" sz="1600" b="1" dirty="0"/>
              <a:t>simulate critical events of different kinds </a:t>
            </a:r>
            <a:r>
              <a:rPr lang="en-GB" sz="1600" dirty="0"/>
              <a:t>(extreme climate events, terrorist attacks, etc.), find common impacts and help decision makers to develop proper responses;</a:t>
            </a:r>
            <a:endParaRPr lang="en-US" sz="1600" dirty="0"/>
          </a:p>
          <a:p>
            <a:pPr algn="just"/>
            <a:r>
              <a:rPr lang="en-GB" sz="1600" dirty="0"/>
              <a:t>Extreme-scale data stream analytics (including multimodal data from online sources, smart city infrastructure, LEAs/practitioners assets; textual, visual, geospatial and mobility data) for </a:t>
            </a:r>
            <a:r>
              <a:rPr lang="en-GB" sz="1600" b="1" dirty="0"/>
              <a:t>improving early warning and forecasting</a:t>
            </a:r>
            <a:r>
              <a:rPr lang="en-GB" sz="1600" dirty="0"/>
              <a:t>; </a:t>
            </a:r>
          </a:p>
          <a:p>
            <a:pPr algn="just"/>
            <a:r>
              <a:rPr lang="en-US" sz="1600" dirty="0"/>
              <a:t>A </a:t>
            </a:r>
            <a:r>
              <a:rPr lang="en-US" sz="1600" b="1" dirty="0"/>
              <a:t>Knowledge repository</a:t>
            </a:r>
            <a:r>
              <a:rPr lang="en-US" sz="1600" dirty="0"/>
              <a:t> comparing action protocols and models of responsibility across Europe at national and regional level, in order to face risks that can affect multiple regions/countries</a:t>
            </a:r>
          </a:p>
          <a:p>
            <a:pPr algn="just"/>
            <a:r>
              <a:rPr lang="en-GB" sz="1600" dirty="0"/>
              <a:t>Advanced technologies to improve </a:t>
            </a:r>
            <a:r>
              <a:rPr lang="en-GB" sz="1600" b="1" dirty="0"/>
              <a:t>communication to enhance preparedness and response operations </a:t>
            </a:r>
            <a:r>
              <a:rPr lang="en-GB" sz="1600" dirty="0"/>
              <a:t>including clear understanding  </a:t>
            </a:r>
            <a:r>
              <a:rPr lang="en-US" sz="1600" dirty="0"/>
              <a:t>what information to disseminate, and how to communicate, during the disaster or crisis-related emergency</a:t>
            </a:r>
            <a:endParaRPr lang="en-GB" sz="1600" dirty="0"/>
          </a:p>
          <a:p>
            <a:pPr algn="just"/>
            <a:r>
              <a:rPr lang="en-GB" sz="1600" dirty="0"/>
              <a:t>A new </a:t>
            </a:r>
            <a:r>
              <a:rPr lang="en-GB" sz="1600" b="1" dirty="0"/>
              <a:t>organizational model on resilience building</a:t>
            </a:r>
            <a:r>
              <a:rPr lang="en-GB" sz="1600" dirty="0"/>
              <a:t> based on collaborative approaches, professional trainings, educational mechanisms based on game dynamics to mobilize citizens from the young age, as well as guidelines to foster both effective individual and collective preparedness actions.</a:t>
            </a:r>
            <a:endParaRPr lang="it-IT" sz="1600" dirty="0"/>
          </a:p>
          <a:p>
            <a:pPr marL="114300" indent="0" algn="just">
              <a:buNone/>
            </a:pPr>
            <a:endParaRPr lang="it-IT" sz="1100" dirty="0"/>
          </a:p>
          <a:p>
            <a:pPr marL="114300" indent="0" algn="just">
              <a:buNone/>
            </a:pPr>
            <a:r>
              <a:rPr lang="it-IT" sz="1600" dirty="0"/>
              <a:t>The ESCAPE framework </a:t>
            </a:r>
            <a:r>
              <a:rPr lang="en-GB" sz="1600" dirty="0"/>
              <a:t>will be </a:t>
            </a:r>
            <a:r>
              <a:rPr lang="en-GB" sz="1600" b="1" dirty="0"/>
              <a:t>co-designed</a:t>
            </a:r>
            <a:r>
              <a:rPr lang="en-GB" sz="1600" dirty="0"/>
              <a:t> with all relevant stakeholders  and validated in </a:t>
            </a:r>
            <a:r>
              <a:rPr lang="en-GB" sz="1600" b="1" dirty="0"/>
              <a:t>4-5</a:t>
            </a:r>
            <a:r>
              <a:rPr lang="en-GB" sz="1600" dirty="0"/>
              <a:t> </a:t>
            </a:r>
            <a:r>
              <a:rPr lang="en-GB" sz="1600" b="1" dirty="0"/>
              <a:t>near-realistic use cases </a:t>
            </a:r>
            <a:r>
              <a:rPr lang="en-GB" sz="1600" dirty="0"/>
              <a:t>in order to </a:t>
            </a:r>
            <a:r>
              <a:rPr lang="en-GB" sz="1600" b="1" dirty="0"/>
              <a:t>cover a wide range of events, requirements and operational conditions.</a:t>
            </a:r>
            <a:endParaRPr lang="en-GB" sz="1600" dirty="0"/>
          </a:p>
          <a:p>
            <a:endParaRPr lang="en-GB" sz="1600" dirty="0"/>
          </a:p>
          <a:p>
            <a:endParaRPr lang="en-GB" sz="1600" dirty="0"/>
          </a:p>
          <a:p>
            <a:pPr marL="114300" indent="0">
              <a:buNone/>
            </a:pPr>
            <a:endParaRPr lang="en-GB" sz="1600" dirty="0"/>
          </a:p>
        </p:txBody>
      </p:sp>
      <p:sp>
        <p:nvSpPr>
          <p:cNvPr id="5" name="Slide Number Placeholder 4"/>
          <p:cNvSpPr>
            <a:spLocks noGrp="1"/>
          </p:cNvSpPr>
          <p:nvPr>
            <p:ph type="sldNum" sz="quarter" idx="12"/>
          </p:nvPr>
        </p:nvSpPr>
        <p:spPr/>
        <p:txBody>
          <a:bodyPr/>
          <a:lstStyle/>
          <a:p>
            <a:fld id="{25326606-9769-45B9-B145-D32B89908B05}" type="slidenum">
              <a:rPr lang="nb-NO" smtClean="0"/>
              <a:t>2</a:t>
            </a:fld>
            <a:endParaRPr lang="nb-NO" dirty="0"/>
          </a:p>
        </p:txBody>
      </p:sp>
      <p:sp>
        <p:nvSpPr>
          <p:cNvPr id="7" name="Tekstvak 6"/>
          <p:cNvSpPr txBox="1"/>
          <p:nvPr/>
        </p:nvSpPr>
        <p:spPr>
          <a:xfrm>
            <a:off x="0" y="6500078"/>
            <a:ext cx="8460432" cy="369332"/>
          </a:xfrm>
          <a:prstGeom prst="rect">
            <a:avLst/>
          </a:prstGeom>
          <a:solidFill>
            <a:srgbClr val="FFC000"/>
          </a:solidFill>
        </p:spPr>
        <p:txBody>
          <a:bodyPr wrap="square" rtlCol="0">
            <a:spAutoFit/>
          </a:bodyPr>
          <a:lstStyle/>
          <a:p>
            <a:r>
              <a:rPr lang="nl-NL" dirty="0">
                <a:solidFill>
                  <a:schemeClr val="bg1"/>
                </a:solidFill>
              </a:rPr>
              <a:t>Matteo Gerosa </a:t>
            </a:r>
            <a:r>
              <a:rPr lang="it-IT" dirty="0">
                <a:solidFill>
                  <a:schemeClr val="bg1"/>
                </a:solidFill>
              </a:rPr>
              <a:t>– gerosa@fbk.eu</a:t>
            </a:r>
            <a:endParaRPr lang="nl-NL" dirty="0">
              <a:solidFill>
                <a:schemeClr val="bg1"/>
              </a:solidFill>
            </a:endParaRPr>
          </a:p>
        </p:txBody>
      </p:sp>
      <p:sp>
        <p:nvSpPr>
          <p:cNvPr id="8" name="Footer Placeholder 5">
            <a:extLst>
              <a:ext uri="{FF2B5EF4-FFF2-40B4-BE49-F238E27FC236}">
                <a16:creationId xmlns:a16="http://schemas.microsoft.com/office/drawing/2014/main" id="{AAA75F91-6D24-4080-90C8-291253135D5F}"/>
              </a:ext>
            </a:extLst>
          </p:cNvPr>
          <p:cNvSpPr>
            <a:spLocks noGrp="1"/>
          </p:cNvSpPr>
          <p:nvPr>
            <p:ph type="ftr" sz="quarter" idx="11"/>
          </p:nvPr>
        </p:nvSpPr>
        <p:spPr>
          <a:xfrm rot="16200000">
            <a:off x="6822080" y="3339160"/>
            <a:ext cx="3930497" cy="365760"/>
          </a:xfrm>
        </p:spPr>
        <p:txBody>
          <a:bodyPr>
            <a:normAutofit/>
          </a:bodyPr>
          <a:lstStyle/>
          <a:p>
            <a:r>
              <a:rPr lang="fi-FI" sz="1600" dirty="0"/>
              <a:t>SMI2G 2022,  16-17 May 2022, Brussels</a:t>
            </a:r>
            <a:endParaRPr lang="nb-NO" sz="1600" dirty="0"/>
          </a:p>
        </p:txBody>
      </p:sp>
    </p:spTree>
    <p:extLst>
      <p:ext uri="{BB962C8B-B14F-4D97-AF65-F5344CB8AC3E}">
        <p14:creationId xmlns:p14="http://schemas.microsoft.com/office/powerpoint/2010/main" val="304803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Project </a:t>
            </a:r>
            <a:r>
              <a:rPr lang="nb-NO" dirty="0" err="1"/>
              <a:t>participants</a:t>
            </a:r>
            <a:endParaRPr lang="nb-NO" dirty="0"/>
          </a:p>
        </p:txBody>
      </p:sp>
      <p:sp>
        <p:nvSpPr>
          <p:cNvPr id="3" name="Content Placeholder 2"/>
          <p:cNvSpPr>
            <a:spLocks noGrp="1"/>
          </p:cNvSpPr>
          <p:nvPr>
            <p:ph idx="1"/>
          </p:nvPr>
        </p:nvSpPr>
        <p:spPr/>
        <p:txBody>
          <a:bodyPr vert="horz" lIns="91440" tIns="45720" rIns="91440" bIns="45720" rtlCol="0" anchor="t">
            <a:normAutofit/>
          </a:bodyPr>
          <a:lstStyle/>
          <a:p>
            <a:pPr marL="114300" indent="0">
              <a:buNone/>
            </a:pPr>
            <a:r>
              <a:rPr lang="en-GB" dirty="0"/>
              <a:t>Existing consortium:</a:t>
            </a:r>
          </a:p>
          <a:p>
            <a:pPr lvl="1"/>
            <a:r>
              <a:rPr lang="en-GB" dirty="0"/>
              <a:t>Proposed coordinator:</a:t>
            </a:r>
            <a:r>
              <a:rPr lang="en-GB" i="1" dirty="0"/>
              <a:t> </a:t>
            </a:r>
            <a:r>
              <a:rPr lang="en-GB" dirty="0"/>
              <a:t>Fondazione Bruno Kessler (IT)</a:t>
            </a:r>
          </a:p>
          <a:p>
            <a:pPr lvl="1"/>
            <a:r>
              <a:rPr lang="en-GB" dirty="0"/>
              <a:t>Partners / Other participants:  2 LEAs (2 countries), First responders,  PA, technical expertise: risk analysis, remote sensing, ICT</a:t>
            </a:r>
          </a:p>
          <a:p>
            <a:endParaRPr lang="en-GB" dirty="0"/>
          </a:p>
          <a:p>
            <a:r>
              <a:rPr lang="en-GB" dirty="0"/>
              <a:t>Looking for partners with the following expertise/ technology/ application field:</a:t>
            </a:r>
          </a:p>
          <a:p>
            <a:pPr lvl="1"/>
            <a:r>
              <a:rPr lang="en-GB" sz="2000" dirty="0"/>
              <a:t>LEAs</a:t>
            </a:r>
          </a:p>
          <a:p>
            <a:pPr lvl="1"/>
            <a:r>
              <a:rPr lang="en-GB" sz="2000" dirty="0"/>
              <a:t>Agent-Based Modelling, </a:t>
            </a:r>
            <a:r>
              <a:rPr lang="en-GB" dirty="0"/>
              <a:t>O</a:t>
            </a:r>
            <a:r>
              <a:rPr lang="en-GB" sz="2000" dirty="0"/>
              <a:t>rganizational model on resilience building</a:t>
            </a:r>
            <a:endParaRPr lang="en-GB" i="1" dirty="0">
              <a:highlight>
                <a:srgbClr val="FFFF00"/>
              </a:highlight>
            </a:endParaRPr>
          </a:p>
        </p:txBody>
      </p:sp>
      <p:sp>
        <p:nvSpPr>
          <p:cNvPr id="5" name="Slide Number Placeholder 4"/>
          <p:cNvSpPr>
            <a:spLocks noGrp="1"/>
          </p:cNvSpPr>
          <p:nvPr>
            <p:ph type="sldNum" sz="quarter" idx="12"/>
          </p:nvPr>
        </p:nvSpPr>
        <p:spPr/>
        <p:txBody>
          <a:bodyPr/>
          <a:lstStyle/>
          <a:p>
            <a:fld id="{25326606-9769-45B9-B145-D32B89908B05}" type="slidenum">
              <a:rPr lang="nb-NO" smtClean="0"/>
              <a:t>3</a:t>
            </a:fld>
            <a:endParaRPr lang="nb-NO" dirty="0"/>
          </a:p>
        </p:txBody>
      </p:sp>
      <p:sp>
        <p:nvSpPr>
          <p:cNvPr id="7" name="Tekstvak 6"/>
          <p:cNvSpPr txBox="1"/>
          <p:nvPr/>
        </p:nvSpPr>
        <p:spPr>
          <a:xfrm>
            <a:off x="0" y="6500078"/>
            <a:ext cx="8460432" cy="369332"/>
          </a:xfrm>
          <a:prstGeom prst="rect">
            <a:avLst/>
          </a:prstGeom>
          <a:solidFill>
            <a:srgbClr val="FFC000"/>
          </a:solidFill>
        </p:spPr>
        <p:txBody>
          <a:bodyPr wrap="square" rtlCol="0">
            <a:spAutoFit/>
          </a:bodyPr>
          <a:lstStyle/>
          <a:p>
            <a:r>
              <a:rPr lang="nl-NL" dirty="0">
                <a:solidFill>
                  <a:schemeClr val="bg1"/>
                </a:solidFill>
              </a:rPr>
              <a:t>Matteo Gerosa </a:t>
            </a:r>
            <a:r>
              <a:rPr lang="it-IT" dirty="0">
                <a:solidFill>
                  <a:schemeClr val="bg1"/>
                </a:solidFill>
              </a:rPr>
              <a:t>– gerosa@fbk.eu</a:t>
            </a:r>
            <a:endParaRPr lang="nl-NL" dirty="0">
              <a:solidFill>
                <a:schemeClr val="bg1"/>
              </a:solidFill>
            </a:endParaRPr>
          </a:p>
        </p:txBody>
      </p:sp>
      <p:sp>
        <p:nvSpPr>
          <p:cNvPr id="8" name="Footer Placeholder 5">
            <a:extLst>
              <a:ext uri="{FF2B5EF4-FFF2-40B4-BE49-F238E27FC236}">
                <a16:creationId xmlns:a16="http://schemas.microsoft.com/office/drawing/2014/main" id="{E11D5B47-CF55-4D7E-8084-947E4FE2ABCD}"/>
              </a:ext>
            </a:extLst>
          </p:cNvPr>
          <p:cNvSpPr>
            <a:spLocks noGrp="1"/>
          </p:cNvSpPr>
          <p:nvPr>
            <p:ph type="ftr" sz="quarter" idx="11"/>
          </p:nvPr>
        </p:nvSpPr>
        <p:spPr>
          <a:xfrm rot="16200000">
            <a:off x="6822080" y="3339160"/>
            <a:ext cx="3930497" cy="365760"/>
          </a:xfrm>
        </p:spPr>
        <p:txBody>
          <a:bodyPr>
            <a:normAutofit/>
          </a:bodyPr>
          <a:lstStyle/>
          <a:p>
            <a:r>
              <a:rPr lang="fi-FI" sz="1600" dirty="0"/>
              <a:t>SMI2G 2022,  16-17 May 2022, Brussels</a:t>
            </a:r>
            <a:endParaRPr lang="nb-NO" sz="1600" dirty="0"/>
          </a:p>
        </p:txBody>
      </p:sp>
    </p:spTree>
    <p:extLst>
      <p:ext uri="{BB962C8B-B14F-4D97-AF65-F5344CB8AC3E}">
        <p14:creationId xmlns:p14="http://schemas.microsoft.com/office/powerpoint/2010/main" val="25010788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453</Words>
  <Application>Microsoft Office PowerPoint</Application>
  <PresentationFormat>On-screen Show (4:3)</PresentationFormat>
  <Paragraphs>40</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Cambria</vt:lpstr>
      <vt:lpstr>Adjacency</vt:lpstr>
      <vt:lpstr> ESCAPE - Enhancing citizenS Crisis mAnagement caPacitiEs</vt:lpstr>
      <vt:lpstr>Concept</vt:lpstr>
      <vt:lpstr>Project participants</vt:lpstr>
    </vt:vector>
  </TitlesOfParts>
  <Company>SINTEF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bsa</dc:creator>
  <cp:lastModifiedBy>Matteo Gerosa</cp:lastModifiedBy>
  <cp:revision>76</cp:revision>
  <cp:lastPrinted>2012-04-11T09:19:10Z</cp:lastPrinted>
  <dcterms:created xsi:type="dcterms:W3CDTF">2012-04-10T09:21:31Z</dcterms:created>
  <dcterms:modified xsi:type="dcterms:W3CDTF">2022-04-14T09:32:54Z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