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10" roundtripDataSignature="AMtx7mhDqq+xXLeCcYhLtHA++IUL+aPW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27" orient="horz"/>
        <p:guide pos="2141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/>
          <p:nvPr>
            <p:ph idx="2" type="sldImg"/>
          </p:nvPr>
        </p:nvSpPr>
        <p:spPr>
          <a:xfrm>
            <a:off x="917575" y="744538"/>
            <a:ext cx="4962525" cy="37226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4:notes"/>
          <p:cNvSpPr txBox="1"/>
          <p:nvPr>
            <p:ph idx="1" type="body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4:notes"/>
          <p:cNvSpPr txBox="1"/>
          <p:nvPr>
            <p:ph idx="12" type="sldNum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4600"/>
              <a:buFont typeface="Cambria"/>
              <a:buNone/>
              <a:defRPr>
                <a:solidFill>
                  <a:srgbClr val="1F497D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0" type="dt"/>
          </p:nvPr>
        </p:nvSpPr>
        <p:spPr>
          <a:xfrm rot="-5400000">
            <a:off x="7568128" y="1296968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1" sz="18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 rot="5400000">
            <a:off x="1866900" y="190500"/>
            <a:ext cx="48006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 rot="5400000">
            <a:off x="4579938" y="2324101"/>
            <a:ext cx="5851525" cy="17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6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6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/>
          <p:nvPr>
            <p:ph type="ctrTitle"/>
          </p:nvPr>
        </p:nvSpPr>
        <p:spPr>
          <a:xfrm>
            <a:off x="685800" y="1905000"/>
            <a:ext cx="7543800" cy="25939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Cambria"/>
              <a:buNone/>
              <a:defRPr sz="6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" type="subTitle"/>
          </p:nvPr>
        </p:nvSpPr>
        <p:spPr>
          <a:xfrm>
            <a:off x="685800" y="4572000"/>
            <a:ext cx="646176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7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/>
          <p:nvPr>
            <p:ph type="title"/>
          </p:nvPr>
        </p:nvSpPr>
        <p:spPr>
          <a:xfrm>
            <a:off x="722313" y="5486400"/>
            <a:ext cx="7659687" cy="11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Cambria"/>
              <a:buNone/>
              <a:defRPr b="0" sz="36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1" type="body"/>
          </p:nvPr>
        </p:nvSpPr>
        <p:spPr>
          <a:xfrm>
            <a:off x="722313" y="3852863"/>
            <a:ext cx="6135687" cy="16335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4572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419600" y="1536192"/>
            <a:ext cx="3657600" cy="4590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9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0"/>
          <p:cNvSpPr txBox="1"/>
          <p:nvPr>
            <p:ph idx="1" type="body"/>
          </p:nvPr>
        </p:nvSpPr>
        <p:spPr>
          <a:xfrm>
            <a:off x="4572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10"/>
          <p:cNvSpPr txBox="1"/>
          <p:nvPr>
            <p:ph idx="2" type="body"/>
          </p:nvPr>
        </p:nvSpPr>
        <p:spPr>
          <a:xfrm>
            <a:off x="4572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47" name="Google Shape;47;p10"/>
          <p:cNvSpPr txBox="1"/>
          <p:nvPr>
            <p:ph idx="3" type="body"/>
          </p:nvPr>
        </p:nvSpPr>
        <p:spPr>
          <a:xfrm>
            <a:off x="4419600" y="1535113"/>
            <a:ext cx="3657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ctr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0"/>
          <p:cNvSpPr txBox="1"/>
          <p:nvPr>
            <p:ph idx="4" type="body"/>
          </p:nvPr>
        </p:nvSpPr>
        <p:spPr>
          <a:xfrm>
            <a:off x="4419600" y="2174875"/>
            <a:ext cx="365760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49" name="Google Shape;49;p10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304801" y="5495544"/>
            <a:ext cx="7772400" cy="5943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None/>
              <a:defRPr b="1" sz="2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 txBox="1"/>
          <p:nvPr>
            <p:ph idx="1" type="body"/>
          </p:nvPr>
        </p:nvSpPr>
        <p:spPr>
          <a:xfrm>
            <a:off x="304799" y="6096000"/>
            <a:ext cx="7772401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4" name="Google Shape;64;p13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sp>
        <p:nvSpPr>
          <p:cNvPr id="67" name="Google Shape;67;p13"/>
          <p:cNvSpPr txBox="1"/>
          <p:nvPr>
            <p:ph idx="2" type="body"/>
          </p:nvPr>
        </p:nvSpPr>
        <p:spPr>
          <a:xfrm>
            <a:off x="304800" y="381000"/>
            <a:ext cx="7772400" cy="4942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01752" y="5495278"/>
            <a:ext cx="7772400" cy="5946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Cambria"/>
              <a:buNone/>
              <a:defRPr b="1" sz="2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/>
          <p:nvPr>
            <p:ph idx="2" type="pic"/>
          </p:nvPr>
        </p:nvSpPr>
        <p:spPr>
          <a:xfrm>
            <a:off x="0" y="0"/>
            <a:ext cx="84582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301752" y="6096000"/>
            <a:ext cx="7772400" cy="612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2" name="Google Shape;72;p14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algn="ctr">
              <a:spcBef>
                <a:spcPts val="0"/>
              </a:spcBef>
              <a:buNone/>
              <a:defRPr/>
            </a:lvl1pPr>
            <a:lvl2pPr indent="0" lvl="1" marL="0" algn="ctr">
              <a:spcBef>
                <a:spcPts val="0"/>
              </a:spcBef>
              <a:buNone/>
              <a:defRPr/>
            </a:lvl2pPr>
            <a:lvl3pPr indent="0" lvl="2" marL="0" algn="ctr">
              <a:spcBef>
                <a:spcPts val="0"/>
              </a:spcBef>
              <a:buNone/>
              <a:defRPr/>
            </a:lvl3pPr>
            <a:lvl4pPr indent="0" lvl="3" marL="0" algn="ctr">
              <a:spcBef>
                <a:spcPts val="0"/>
              </a:spcBef>
              <a:buNone/>
              <a:defRPr/>
            </a:lvl4pPr>
            <a:lvl5pPr indent="0" lvl="4" marL="0" algn="ctr">
              <a:spcBef>
                <a:spcPts val="0"/>
              </a:spcBef>
              <a:buNone/>
              <a:defRPr/>
            </a:lvl5pPr>
            <a:lvl6pPr indent="0" lvl="5" marL="0" algn="ctr">
              <a:spcBef>
                <a:spcPts val="0"/>
              </a:spcBef>
              <a:buNone/>
              <a:defRPr/>
            </a:lvl6pPr>
            <a:lvl7pPr indent="0" lvl="6" marL="0" algn="ctr">
              <a:spcBef>
                <a:spcPts val="0"/>
              </a:spcBef>
              <a:buNone/>
              <a:defRPr/>
            </a:lvl7pPr>
            <a:lvl8pPr indent="0" lvl="7" marL="0" algn="ctr">
              <a:spcBef>
                <a:spcPts val="0"/>
              </a:spcBef>
              <a:buNone/>
              <a:defRPr/>
            </a:lvl8pPr>
            <a:lvl9pPr indent="0" lvl="8" marL="0" algn="ctr">
              <a:spcBef>
                <a:spcPts val="0"/>
              </a:spcBef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sp>
        <p:nvSpPr>
          <p:cNvPr id="74" name="Google Shape;74;p14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lt1"/>
            </a:gs>
            <a:gs pos="75000">
              <a:schemeClr val="lt1"/>
            </a:gs>
            <a:gs pos="100000">
              <a:srgbClr val="D8D8D8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600"/>
              <a:buFont typeface="Cambria"/>
              <a:buNone/>
              <a:defRPr b="0" i="0" sz="4600" u="none" cap="none" strike="noStrike">
                <a:solidFill>
                  <a:schemeClr val="dk2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8300" lvl="0" marL="457200" marR="0" rtl="0" algn="l"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Char char="•"/>
              <a:def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4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5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5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5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0" lvl="0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ctr">
              <a:spcBef>
                <a:spcPts val="0"/>
              </a:spcBef>
              <a:buNone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 rot="-5400000">
            <a:off x="7586910" y="4048760"/>
            <a:ext cx="2367281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Google Shape;16;p5"/>
          <p:cNvSpPr txBox="1"/>
          <p:nvPr>
            <p:ph idx="10" type="dt"/>
          </p:nvPr>
        </p:nvSpPr>
        <p:spPr>
          <a:xfrm rot="-5400000">
            <a:off x="7551351" y="1645920"/>
            <a:ext cx="2438399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Logo&#10;&#10;Description automatically generated" id="17" name="Google Shape;17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7504" y="83158"/>
            <a:ext cx="1162284" cy="38296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andrzej.adamczyk@itti.com.pl" TargetMode="External"/><Relationship Id="rId4" Type="http://schemas.openxmlformats.org/officeDocument/2006/relationships/hyperlink" Target="mailto:krzysztof.samp@itti.com.p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>
            <p:ph type="title"/>
          </p:nvPr>
        </p:nvSpPr>
        <p:spPr>
          <a:xfrm>
            <a:off x="395536" y="818555"/>
            <a:ext cx="7344816" cy="8501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4100"/>
              <a:buFont typeface="Cambria"/>
              <a:buNone/>
            </a:pPr>
            <a:r>
              <a:rPr b="1" lang="pl-PL" sz="4100"/>
              <a:t>SITACC</a:t>
            </a:r>
            <a:r>
              <a:rPr lang="pl-PL" sz="4100"/>
              <a:t>: SITuational Awareness </a:t>
            </a:r>
            <a:br>
              <a:rPr lang="pl-PL" sz="4100"/>
            </a:br>
            <a:r>
              <a:rPr lang="pl-PL" sz="4100"/>
              <a:t>of Citizens in Crisis</a:t>
            </a:r>
            <a:endParaRPr sz="4100"/>
          </a:p>
        </p:txBody>
      </p:sp>
      <p:sp>
        <p:nvSpPr>
          <p:cNvPr id="93" name="Google Shape;93;p1"/>
          <p:cNvSpPr txBox="1"/>
          <p:nvPr>
            <p:ph idx="1" type="body"/>
          </p:nvPr>
        </p:nvSpPr>
        <p:spPr>
          <a:xfrm>
            <a:off x="457200" y="2248272"/>
            <a:ext cx="7620000" cy="434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i="1" lang="pl-PL"/>
              <a:t>Andrzej Adamczyk, Krzysztof Samp</a:t>
            </a:r>
            <a:endParaRPr i="1"/>
          </a:p>
          <a:p>
            <a:pPr indent="-228600" lvl="0" marL="342900" rtl="0" algn="l">
              <a:spcBef>
                <a:spcPts val="440"/>
              </a:spcBef>
              <a:spcAft>
                <a:spcPts val="0"/>
              </a:spcAft>
              <a:buSzPts val="2200"/>
              <a:buChar char="•"/>
            </a:pPr>
            <a:r>
              <a:rPr i="1" lang="pl-PL" u="sng">
                <a:solidFill>
                  <a:schemeClr val="hlink"/>
                </a:solidFill>
                <a:hlinkClick r:id="rId3"/>
              </a:rPr>
              <a:t>andrzej.adamczyk@itti.com.pl</a:t>
            </a:r>
            <a:r>
              <a:rPr i="1" lang="pl-PL"/>
              <a:t>, </a:t>
            </a:r>
            <a:r>
              <a:rPr i="1" lang="pl-PL" u="sng">
                <a:solidFill>
                  <a:schemeClr val="hlink"/>
                </a:solidFill>
                <a:hlinkClick r:id="rId4"/>
              </a:rPr>
              <a:t>krzysztof.samp@itti.com.pl</a:t>
            </a:r>
            <a:r>
              <a:rPr i="1" lang="pl-PL"/>
              <a:t> </a:t>
            </a:r>
            <a:endParaRPr/>
          </a:p>
          <a:p>
            <a:pPr indent="-88900" lvl="0" marL="342900" rtl="0" algn="l">
              <a:spcBef>
                <a:spcPts val="44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i="1"/>
          </a:p>
          <a:p>
            <a:pPr indent="-228600" lvl="0" marL="342900" rtl="0" algn="l">
              <a:spcBef>
                <a:spcPts val="440"/>
              </a:spcBef>
              <a:spcAft>
                <a:spcPts val="0"/>
              </a:spcAft>
              <a:buSzPts val="2200"/>
              <a:buChar char="•"/>
            </a:pPr>
            <a:r>
              <a:rPr b="1" i="1" lang="pl-PL"/>
              <a:t>ITTI Sp. z o.o., Poznań, Poland (SME)</a:t>
            </a:r>
            <a:endParaRPr b="1" i="1"/>
          </a:p>
          <a:p>
            <a:pPr indent="-228600" lvl="0" marL="342900" rtl="0" algn="l">
              <a:spcBef>
                <a:spcPts val="440"/>
              </a:spcBef>
              <a:spcAft>
                <a:spcPts val="0"/>
              </a:spcAft>
              <a:buSzPts val="2200"/>
              <a:buChar char="•"/>
            </a:pPr>
            <a:r>
              <a:rPr lang="pl-PL"/>
              <a:t>Role: </a:t>
            </a:r>
            <a:r>
              <a:rPr i="1" lang="pl-PL"/>
              <a:t> WP leader, technical partner</a:t>
            </a:r>
            <a:endParaRPr i="1"/>
          </a:p>
          <a:p>
            <a:pPr indent="-88900" lvl="0" marL="342900" rtl="0" algn="l">
              <a:spcBef>
                <a:spcPts val="44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440"/>
              </a:spcBef>
              <a:spcAft>
                <a:spcPts val="0"/>
              </a:spcAft>
              <a:buSzPts val="2200"/>
              <a:buChar char="•"/>
            </a:pPr>
            <a:r>
              <a:rPr lang="pl-PL"/>
              <a:t>Proposal activity: </a:t>
            </a:r>
            <a:r>
              <a:rPr i="1" lang="pl-PL"/>
              <a:t>CL3-DRS-2022-01-01: Enhanced citizen preparedness in the event of a disaster or crisis-related emergency</a:t>
            </a:r>
            <a:endParaRPr i="1"/>
          </a:p>
          <a:p>
            <a:pPr indent="0" lvl="0" marL="114300" rtl="0" algn="l">
              <a:spcBef>
                <a:spcPts val="44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i="1"/>
          </a:p>
          <a:p>
            <a:pPr indent="-88900" lvl="0" marL="342900" rtl="0" algn="l">
              <a:spcBef>
                <a:spcPts val="44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i="1"/>
          </a:p>
        </p:txBody>
      </p:sp>
      <p:sp>
        <p:nvSpPr>
          <p:cNvPr id="94" name="Google Shape;94;p1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/>
              <a:t>SMI2G 2022,  16-17 May 2022, Brussels</a:t>
            </a:r>
            <a:endParaRPr sz="1600"/>
          </a:p>
        </p:txBody>
      </p:sp>
      <p:sp>
        <p:nvSpPr>
          <p:cNvPr id="95" name="Google Shape;95;p1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0" y="6500078"/>
            <a:ext cx="8460432" cy="3385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l-PL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Krzysztof Samp, krzysztof.samp@itti.com.pl – Andrzej Adamczyk, andrzej.adamczyk@itti.com.pl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ct val="100000"/>
              <a:buFont typeface="Cambria"/>
              <a:buNone/>
            </a:pPr>
            <a:r>
              <a:rPr b="1" lang="pl-PL"/>
              <a:t>SITACC</a:t>
            </a:r>
            <a:r>
              <a:rPr lang="pl-PL"/>
              <a:t>: Proposal concept (1/2)</a:t>
            </a:r>
            <a:endParaRPr/>
          </a:p>
        </p:txBody>
      </p:sp>
      <p:sp>
        <p:nvSpPr>
          <p:cNvPr id="103" name="Google Shape;103;p2"/>
          <p:cNvSpPr txBox="1"/>
          <p:nvPr>
            <p:ph idx="1" type="body"/>
          </p:nvPr>
        </p:nvSpPr>
        <p:spPr>
          <a:xfrm>
            <a:off x="457200" y="1600200"/>
            <a:ext cx="7620000" cy="29089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l-PL" sz="2000" u="sng"/>
              <a:t>Methodology to assess statistical prepardness </a:t>
            </a:r>
            <a:r>
              <a:rPr lang="pl-PL" sz="2000"/>
              <a:t>of citizens to the crisis and other stressful situations incl. scale to measure </a:t>
            </a:r>
            <a:r>
              <a:rPr lang="pl-PL" sz="2000" u="sng"/>
              <a:t>Situational Awareness Level </a:t>
            </a:r>
            <a:r>
              <a:rPr lang="pl-PL" sz="2000"/>
              <a:t>(SAL) based on e.g. SART (Situation Awareness Rating Technique)</a:t>
            </a:r>
            <a:endParaRPr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l-PL" sz="2000"/>
              <a:t>Creation of </a:t>
            </a:r>
            <a:r>
              <a:rPr lang="pl-PL" sz="2000" u="sng"/>
              <a:t>hypothetical crisis scenarios</a:t>
            </a:r>
            <a:r>
              <a:rPr lang="pl-PL" sz="2000"/>
              <a:t> to produce serious decision games for an awareness exercising in the table-top</a:t>
            </a:r>
            <a:endParaRPr/>
          </a:p>
          <a:p>
            <a:pPr indent="-228600" lvl="1" marL="64008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pl-PL" sz="1800"/>
              <a:t>ITTI will contribute with </a:t>
            </a:r>
            <a:r>
              <a:rPr b="1" lang="pl-PL" sz="1800"/>
              <a:t>PROCeed Games platform </a:t>
            </a:r>
            <a:r>
              <a:rPr lang="pl-PL" sz="1800"/>
              <a:t>(current TRL 9) for creation and playing with two crisis management games: „Flood” and „Epidemic”</a:t>
            </a:r>
            <a:endParaRPr/>
          </a:p>
          <a:p>
            <a:pPr indent="-101600" lvl="0" marL="342900" rtl="0" algn="l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-101600" lvl="0" marL="342900" rtl="0" algn="l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</p:txBody>
      </p:sp>
      <p:sp>
        <p:nvSpPr>
          <p:cNvPr id="104" name="Google Shape;104;p2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sp>
        <p:nvSpPr>
          <p:cNvPr id="105" name="Google Shape;105;p2"/>
          <p:cNvSpPr txBox="1"/>
          <p:nvPr/>
        </p:nvSpPr>
        <p:spPr>
          <a:xfrm>
            <a:off x="0" y="6500078"/>
            <a:ext cx="8460432" cy="3385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Krzysztof Samp, krzysztof.samp@itti.com.pl – Andrzej Adamczyk, andrzej.adamczyk@itti.com.pl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/>
              <a:t>SMI2G 2022,  16-17 May 2022, Brussels</a:t>
            </a:r>
            <a:endParaRPr sz="1600"/>
          </a:p>
        </p:txBody>
      </p:sp>
      <p:pic>
        <p:nvPicPr>
          <p:cNvPr descr="C:\Users\tspringer\Desktop\screen-epidemia1.png" id="107" name="Google Shape;10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9755" y="4557288"/>
            <a:ext cx="2578931" cy="1608016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108" name="Google Shape;108;p2"/>
          <p:cNvSpPr txBox="1"/>
          <p:nvPr/>
        </p:nvSpPr>
        <p:spPr>
          <a:xfrm>
            <a:off x="2555776" y="4232121"/>
            <a:ext cx="2080271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2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PROCeed Serious Games</a:t>
            </a:r>
            <a:endParaRPr b="1" sz="12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ct val="100000"/>
              <a:buFont typeface="Cambria"/>
              <a:buNone/>
            </a:pPr>
            <a:r>
              <a:rPr b="1" lang="pl-PL"/>
              <a:t>SITACC</a:t>
            </a:r>
            <a:r>
              <a:rPr lang="pl-PL"/>
              <a:t>: Proposal concept (2/2) </a:t>
            </a:r>
            <a:endParaRPr/>
          </a:p>
        </p:txBody>
      </p:sp>
      <p:sp>
        <p:nvSpPr>
          <p:cNvPr id="115" name="Google Shape;115;p3"/>
          <p:cNvSpPr txBox="1"/>
          <p:nvPr>
            <p:ph idx="1" type="body"/>
          </p:nvPr>
        </p:nvSpPr>
        <p:spPr>
          <a:xfrm>
            <a:off x="457200" y="4077072"/>
            <a:ext cx="7620000" cy="23237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l-PL" sz="2000" u="sng"/>
              <a:t>Massive game playing </a:t>
            </a:r>
            <a:r>
              <a:rPr lang="pl-PL" sz="2000"/>
              <a:t>by representatives of citizens and observation of players during their play to draw information for evaluation of citizens’ SAL</a:t>
            </a:r>
            <a:endParaRPr/>
          </a:p>
          <a:p>
            <a:pPr indent="-228600" lvl="1" marL="64008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pl-PL" sz="1800"/>
              <a:t>ITTI will contribute with </a:t>
            </a:r>
            <a:r>
              <a:rPr b="1" lang="pl-PL" sz="1800"/>
              <a:t>Observer Support Tool </a:t>
            </a:r>
            <a:r>
              <a:rPr lang="pl-PL" sz="1800"/>
              <a:t>(current TRL 7) developed in DRIVER+ project</a:t>
            </a:r>
            <a:endParaRPr sz="1800"/>
          </a:p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pl-PL" sz="2000"/>
              <a:t>Recommendation for </a:t>
            </a:r>
            <a:r>
              <a:rPr lang="pl-PL" sz="2000" u="sng"/>
              <a:t>SAL cerification activities</a:t>
            </a:r>
            <a:endParaRPr sz="2000" u="sng"/>
          </a:p>
          <a:p>
            <a:pPr indent="-101600" lvl="0" marL="342900" rtl="0" algn="l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  <a:p>
            <a:pPr indent="-101600" lvl="0" marL="342900" rtl="0" algn="l"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2000"/>
          </a:p>
        </p:txBody>
      </p:sp>
      <p:sp>
        <p:nvSpPr>
          <p:cNvPr id="116" name="Google Shape;116;p3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sp>
        <p:nvSpPr>
          <p:cNvPr id="117" name="Google Shape;117;p3"/>
          <p:cNvSpPr txBox="1"/>
          <p:nvPr/>
        </p:nvSpPr>
        <p:spPr>
          <a:xfrm>
            <a:off x="0" y="6500078"/>
            <a:ext cx="8460432" cy="3385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Krzysztof Samp, krzysztof.samp@itti.com.pl – Andrzej Adamczyk, andrzej.adamczyk@itti.com.pl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/>
              <a:t>SMI2G 2022,  16-17 May 2022, Brussels</a:t>
            </a:r>
            <a:endParaRPr sz="1600"/>
          </a:p>
        </p:txBody>
      </p:sp>
      <p:pic>
        <p:nvPicPr>
          <p:cNvPr id="119" name="Google Shape;11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99793" y="1820540"/>
            <a:ext cx="2664296" cy="172374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50800" rotWithShape="0" algn="tl" dir="2700000" dist="38100">
              <a:srgbClr val="000000">
                <a:alpha val="40000"/>
              </a:srgbClr>
            </a:outerShdw>
          </a:effectLst>
        </p:spPr>
      </p:pic>
      <p:sp>
        <p:nvSpPr>
          <p:cNvPr id="120" name="Google Shape;120;p3"/>
          <p:cNvSpPr txBox="1"/>
          <p:nvPr/>
        </p:nvSpPr>
        <p:spPr>
          <a:xfrm>
            <a:off x="2699792" y="3545640"/>
            <a:ext cx="2580761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l-PL" sz="1200">
                <a:solidFill>
                  <a:srgbClr val="1F497D"/>
                </a:solidFill>
                <a:latin typeface="Calibri"/>
                <a:ea typeface="Calibri"/>
                <a:cs typeface="Calibri"/>
                <a:sym typeface="Calibri"/>
              </a:rPr>
              <a:t>Observation Support Tool</a:t>
            </a:r>
            <a:endParaRPr b="1" sz="1200">
              <a:solidFill>
                <a:srgbClr val="1F497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/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4000"/>
              <a:buFont typeface="Cambria"/>
              <a:buNone/>
            </a:pPr>
            <a:r>
              <a:rPr b="1" lang="pl-PL" sz="4000"/>
              <a:t>SITACC</a:t>
            </a:r>
            <a:r>
              <a:rPr lang="pl-PL" sz="4000"/>
              <a:t>: Project participants</a:t>
            </a:r>
            <a:endParaRPr/>
          </a:p>
        </p:txBody>
      </p:sp>
      <p:sp>
        <p:nvSpPr>
          <p:cNvPr id="127" name="Google Shape;127;p4"/>
          <p:cNvSpPr txBox="1"/>
          <p:nvPr>
            <p:ph idx="1" type="body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342900" rtl="0" algn="l"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pl-PL"/>
              <a:t>Existing consortium:</a:t>
            </a:r>
            <a:endParaRPr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pl-PL"/>
              <a:t>Proposed coordinator:</a:t>
            </a:r>
            <a:r>
              <a:rPr i="1" lang="pl-PL"/>
              <a:t> TBD</a:t>
            </a:r>
            <a:endParaRPr i="1"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pl-PL"/>
              <a:t>Partners / Other participants:  </a:t>
            </a:r>
            <a:r>
              <a:rPr i="1" lang="pl-PL"/>
              <a:t>TBD</a:t>
            </a:r>
            <a:endParaRPr i="1"/>
          </a:p>
          <a:p>
            <a:pPr indent="-88900" lvl="0" marL="342900" rtl="0" algn="l">
              <a:spcBef>
                <a:spcPts val="44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228600" lvl="0" marL="342900" rtl="0" algn="l">
              <a:spcBef>
                <a:spcPts val="440"/>
              </a:spcBef>
              <a:spcAft>
                <a:spcPts val="0"/>
              </a:spcAft>
              <a:buSzPts val="2200"/>
              <a:buChar char="•"/>
            </a:pPr>
            <a:r>
              <a:rPr lang="pl-PL"/>
              <a:t>Looking for partners with the following expertise/ technology/ application field:</a:t>
            </a:r>
            <a:endParaRPr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pl-PL" u="sng"/>
              <a:t>Coordinator of the project</a:t>
            </a:r>
            <a:endParaRPr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pl-PL" u="sng"/>
              <a:t>Networks of crisis management practitioners</a:t>
            </a:r>
            <a:endParaRPr i="1" u="sng"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pl-PL" u="sng"/>
              <a:t>Organisations representing citizens and communities</a:t>
            </a:r>
            <a:endParaRPr i="1" u="sng"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pl-PL"/>
              <a:t>Crisis simulation desk-top exercising experts</a:t>
            </a:r>
            <a:endParaRPr/>
          </a:p>
          <a:p>
            <a:pPr indent="-228600" lvl="1" marL="64008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pl-PL"/>
              <a:t>Social Sciences and Humanities research institutions and experts</a:t>
            </a:r>
            <a:endParaRPr/>
          </a:p>
        </p:txBody>
      </p:sp>
      <p:sp>
        <p:nvSpPr>
          <p:cNvPr id="128" name="Google Shape;128;p4"/>
          <p:cNvSpPr/>
          <p:nvPr>
            <p:ph idx="12" type="sldNum"/>
          </p:nvPr>
        </p:nvSpPr>
        <p:spPr>
          <a:xfrm>
            <a:off x="8531788" y="5648960"/>
            <a:ext cx="548640" cy="396240"/>
          </a:xfrm>
          <a:prstGeom prst="bracketPair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sp>
        <p:nvSpPr>
          <p:cNvPr id="129" name="Google Shape;129;p4"/>
          <p:cNvSpPr txBox="1"/>
          <p:nvPr/>
        </p:nvSpPr>
        <p:spPr>
          <a:xfrm>
            <a:off x="0" y="6500078"/>
            <a:ext cx="8460432" cy="3385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Krzysztof Samp, krzysztof.samp@itti.com.pl – Andrzej Adamczyk, andrzej.adamczyk@itti.com.pl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4"/>
          <p:cNvSpPr txBox="1"/>
          <p:nvPr>
            <p:ph idx="11" type="ftr"/>
          </p:nvPr>
        </p:nvSpPr>
        <p:spPr>
          <a:xfrm rot="-5400000">
            <a:off x="6822080" y="3339160"/>
            <a:ext cx="3930497" cy="3657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/>
              <a:t>SMI2G 2022,  16-17 May 2022, Brussels</a:t>
            </a:r>
            <a:endParaRPr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Adjacency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2012-04-10T09:21:31Z</dcterms:created>
  <dc:creator>bsa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