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0" roundtripDataSignature="AMtx7mhDqq+xXLeCcYhLtHA++IUL+aPW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600"/>
              <a:buFont typeface="Cambria"/>
              <a:buNone/>
              <a:defRPr>
                <a:solidFill>
                  <a:srgbClr val="1F497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 rot="-5400000">
            <a:off x="7568128" y="1296968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 rot="5400000">
            <a:off x="4579938" y="2324101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mbria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9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0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10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0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10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3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5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7504" y="83158"/>
            <a:ext cx="1162284" cy="38296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drzej.adamczyk@itti.com.pl" TargetMode="External"/><Relationship Id="rId4" Type="http://schemas.openxmlformats.org/officeDocument/2006/relationships/hyperlink" Target="mailto:krzysztof.samp@itti.com.p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>
            <p:ph type="title"/>
          </p:nvPr>
        </p:nvSpPr>
        <p:spPr>
          <a:xfrm>
            <a:off x="395536" y="818555"/>
            <a:ext cx="7344816" cy="85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100"/>
              <a:buFont typeface="Cambria"/>
              <a:buNone/>
            </a:pPr>
            <a:r>
              <a:rPr b="1" lang="pl-PL" sz="4100"/>
              <a:t>SITACC</a:t>
            </a:r>
            <a:r>
              <a:rPr lang="pl-PL" sz="4100"/>
              <a:t>: SITuational Awareness </a:t>
            </a:r>
            <a:br>
              <a:rPr lang="pl-PL" sz="4100"/>
            </a:br>
            <a:r>
              <a:rPr lang="pl-PL" sz="4100"/>
              <a:t>of Citizens in Crisis</a:t>
            </a:r>
            <a:endParaRPr sz="4100"/>
          </a:p>
        </p:txBody>
      </p:sp>
      <p:sp>
        <p:nvSpPr>
          <p:cNvPr id="93" name="Google Shape;93;p1"/>
          <p:cNvSpPr txBox="1"/>
          <p:nvPr>
            <p:ph idx="1" type="body"/>
          </p:nvPr>
        </p:nvSpPr>
        <p:spPr>
          <a:xfrm>
            <a:off x="457200" y="2248272"/>
            <a:ext cx="7620000" cy="4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i="1" lang="pl-PL"/>
              <a:t>Andrzej Adamczyk, Krzysztof Samp</a:t>
            </a:r>
            <a:endParaRPr i="1"/>
          </a:p>
          <a:p>
            <a:pPr indent="-228600" lvl="0" marL="342900" rtl="0" algn="l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i="1" lang="pl-PL" u="sng">
                <a:solidFill>
                  <a:schemeClr val="hlink"/>
                </a:solidFill>
                <a:hlinkClick r:id="rId3"/>
              </a:rPr>
              <a:t>andrzej.adamczyk@itti.com.pl</a:t>
            </a:r>
            <a:r>
              <a:rPr i="1" lang="pl-PL"/>
              <a:t>, </a:t>
            </a:r>
            <a:r>
              <a:rPr i="1" lang="pl-PL" u="sng">
                <a:solidFill>
                  <a:schemeClr val="hlink"/>
                </a:solidFill>
                <a:hlinkClick r:id="rId4"/>
              </a:rPr>
              <a:t>krzysztof.samp@itti.com.pl</a:t>
            </a:r>
            <a:r>
              <a:rPr i="1" lang="pl-PL"/>
              <a:t> </a:t>
            </a:r>
            <a:endParaRPr/>
          </a:p>
          <a:p>
            <a:pPr indent="-88900" lvl="0" marL="342900" rtl="0" algn="l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i="1"/>
          </a:p>
          <a:p>
            <a:pPr indent="-228600" lvl="0" marL="342900" rtl="0" algn="l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b="1" i="1" lang="pl-PL"/>
              <a:t>ITTI Sp. z o.o., Poznań, Poland (SME)</a:t>
            </a:r>
            <a:endParaRPr b="1" i="1"/>
          </a:p>
          <a:p>
            <a:pPr indent="-228600" lvl="0" marL="342900" rtl="0" algn="l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lang="pl-PL"/>
              <a:t>Role: </a:t>
            </a:r>
            <a:r>
              <a:rPr i="1" lang="pl-PL"/>
              <a:t> WP leader, technical partner</a:t>
            </a:r>
            <a:endParaRPr i="1"/>
          </a:p>
          <a:p>
            <a:pPr indent="-88900" lvl="0" marL="342900" rtl="0" algn="l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lang="pl-PL"/>
              <a:t>Proposal activity: </a:t>
            </a:r>
            <a:r>
              <a:rPr i="1" lang="pl-PL"/>
              <a:t>CL3-DRS-2022-01-01: Enhanced citizen preparedness in the event of a disaster or crisis-related emergency</a:t>
            </a:r>
            <a:endParaRPr i="1"/>
          </a:p>
          <a:p>
            <a:pPr indent="0" lvl="0" marL="114300" rtl="0" algn="l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i="1"/>
          </a:p>
          <a:p>
            <a:pPr indent="-88900" lvl="0" marL="342900" rtl="0" algn="l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i="1"/>
          </a:p>
        </p:txBody>
      </p:sp>
      <p:sp>
        <p:nvSpPr>
          <p:cNvPr id="94" name="Google Shape;94;p1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/>
              <a:t>SMI2G 2022,  16-17 May 2022, Brussels</a:t>
            </a:r>
            <a:endParaRPr sz="1600"/>
          </a:p>
        </p:txBody>
      </p:sp>
      <p:sp>
        <p:nvSpPr>
          <p:cNvPr id="95" name="Google Shape;95;p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0" y="6500078"/>
            <a:ext cx="8460432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Krzysztof Samp, krzysztof.samp@itti.com.pl – Andrzej Adamczyk, andrzej.adamczyk@itti.com.pl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00000"/>
              <a:buFont typeface="Cambria"/>
              <a:buNone/>
            </a:pPr>
            <a:r>
              <a:rPr b="1" lang="pl-PL"/>
              <a:t>SITACC</a:t>
            </a:r>
            <a:r>
              <a:rPr lang="pl-PL"/>
              <a:t>: Proposal concept (1/2)</a:t>
            </a:r>
            <a:endParaRPr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457200" y="1600200"/>
            <a:ext cx="7620000" cy="2908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l-PL" sz="2000" u="sng"/>
              <a:t>Methodology to assess statistical prepardness </a:t>
            </a:r>
            <a:r>
              <a:rPr lang="pl-PL" sz="2000"/>
              <a:t>of citizens to the crisis and other stressful situations incl. scale to measure </a:t>
            </a:r>
            <a:r>
              <a:rPr lang="pl-PL" sz="2000" u="sng"/>
              <a:t>Situational Awareness Level </a:t>
            </a:r>
            <a:r>
              <a:rPr lang="pl-PL" sz="2000"/>
              <a:t>(SAL) based on e.g. SART (Situation Awareness Rating Technique)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l-PL" sz="2000"/>
              <a:t>Creation of </a:t>
            </a:r>
            <a:r>
              <a:rPr lang="pl-PL" sz="2000" u="sng"/>
              <a:t>hypothetical crisis scenarios</a:t>
            </a:r>
            <a:r>
              <a:rPr lang="pl-PL" sz="2000"/>
              <a:t> to produce serious decision games for an awareness exercising in the table-top</a:t>
            </a:r>
            <a:endParaRPr/>
          </a:p>
          <a:p>
            <a:pPr indent="-228600" lvl="1" marL="64008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l-PL" sz="1800"/>
              <a:t>ITTI will contribute with </a:t>
            </a:r>
            <a:r>
              <a:rPr b="1" lang="pl-PL" sz="1800"/>
              <a:t>PROCeed Games platform </a:t>
            </a:r>
            <a:r>
              <a:rPr lang="pl-PL" sz="1800"/>
              <a:t>(current TRL 9) for creation and playing with two crisis management games: „Flood” and „Epidemic”</a:t>
            </a:r>
            <a:endParaRPr/>
          </a:p>
          <a:p>
            <a:pPr indent="-101600" lvl="0" marL="34290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101600" lvl="0" marL="34290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04" name="Google Shape;104;p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0" y="6500078"/>
            <a:ext cx="8460432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Krzysztof Samp, krzysztof.samp@itti.com.pl – Andrzej Adamczyk, andrzej.adamczyk@itti.com.pl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/>
              <a:t>SMI2G 2022,  16-17 May 2022, Brussels</a:t>
            </a:r>
            <a:endParaRPr sz="1600"/>
          </a:p>
        </p:txBody>
      </p:sp>
      <p:pic>
        <p:nvPicPr>
          <p:cNvPr descr="C:\Users\tspringer\Desktop\screen-epidemia1.png" id="107" name="Google Shape;10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69755" y="4557288"/>
            <a:ext cx="2578931" cy="160801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08" name="Google Shape;108;p2"/>
          <p:cNvSpPr txBox="1"/>
          <p:nvPr/>
        </p:nvSpPr>
        <p:spPr>
          <a:xfrm>
            <a:off x="2555776" y="4232121"/>
            <a:ext cx="208027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PROCeed Serious Games</a:t>
            </a:r>
            <a:endParaRPr b="1" sz="12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00000"/>
              <a:buFont typeface="Cambria"/>
              <a:buNone/>
            </a:pPr>
            <a:r>
              <a:rPr b="1" lang="pl-PL"/>
              <a:t>SITACC</a:t>
            </a:r>
            <a:r>
              <a:rPr lang="pl-PL"/>
              <a:t>: Proposal concept (2/2) 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457200" y="4077072"/>
            <a:ext cx="7620000" cy="2323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l-PL" sz="2000" u="sng"/>
              <a:t>Massive game playing </a:t>
            </a:r>
            <a:r>
              <a:rPr lang="pl-PL" sz="2000"/>
              <a:t>by representatives of citizens and observation of players during their play to draw information for evaluation of citizens’ SAL</a:t>
            </a:r>
            <a:endParaRPr/>
          </a:p>
          <a:p>
            <a:pPr indent="-228600" lvl="1" marL="64008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l-PL" sz="1800"/>
              <a:t>ITTI will contribute with </a:t>
            </a:r>
            <a:r>
              <a:rPr b="1" lang="pl-PL" sz="1800"/>
              <a:t>Observer Support Tool </a:t>
            </a:r>
            <a:r>
              <a:rPr lang="pl-PL" sz="1800"/>
              <a:t>(current TRL 7) developed in DRIVER+ project</a:t>
            </a:r>
            <a:endParaRPr sz="18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l-PL" sz="2000"/>
              <a:t>Recommendation for </a:t>
            </a:r>
            <a:r>
              <a:rPr lang="pl-PL" sz="2000" u="sng"/>
              <a:t>SAL cerification activities</a:t>
            </a:r>
            <a:endParaRPr sz="2000" u="sng"/>
          </a:p>
          <a:p>
            <a:pPr indent="-101600" lvl="0" marL="34290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101600" lvl="0" marL="34290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16" name="Google Shape;116;p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0" y="6500078"/>
            <a:ext cx="8460432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Krzysztof Samp, krzysztof.samp@itti.com.pl – Andrzej Adamczyk, andrzej.adamczyk@itti.com.pl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/>
              <a:t>SMI2G 2022,  16-17 May 2022, Brussels</a:t>
            </a:r>
            <a:endParaRPr sz="1600"/>
          </a:p>
        </p:txBody>
      </p:sp>
      <p:pic>
        <p:nvPicPr>
          <p:cNvPr id="119" name="Google Shape;1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9793" y="1820540"/>
            <a:ext cx="2664296" cy="17237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20" name="Google Shape;120;p3"/>
          <p:cNvSpPr txBox="1"/>
          <p:nvPr/>
        </p:nvSpPr>
        <p:spPr>
          <a:xfrm>
            <a:off x="2699792" y="3545640"/>
            <a:ext cx="258076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Observation Support Tool</a:t>
            </a:r>
            <a:endParaRPr b="1" sz="12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000"/>
              <a:buFont typeface="Cambria"/>
              <a:buNone/>
            </a:pPr>
            <a:r>
              <a:rPr b="1" lang="pl-PL" sz="4000"/>
              <a:t>SITACC</a:t>
            </a:r>
            <a:r>
              <a:rPr lang="pl-PL" sz="4000"/>
              <a:t>: Project participants</a:t>
            </a:r>
            <a:endParaRPr/>
          </a:p>
        </p:txBody>
      </p:sp>
      <p:sp>
        <p:nvSpPr>
          <p:cNvPr id="127" name="Google Shape;127;p4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pl-PL"/>
              <a:t>Existing consortium: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pl-PL"/>
              <a:t>Proposed coordinator:</a:t>
            </a:r>
            <a:r>
              <a:rPr i="1" lang="pl-PL"/>
              <a:t> TBD</a:t>
            </a:r>
            <a:endParaRPr i="1"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pl-PL"/>
              <a:t>Partners / Other participants:  </a:t>
            </a:r>
            <a:r>
              <a:rPr i="1" lang="pl-PL"/>
              <a:t>TBD</a:t>
            </a:r>
            <a:endParaRPr i="1"/>
          </a:p>
          <a:p>
            <a:pPr indent="-88900" lvl="0" marL="342900" rtl="0" algn="l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lang="pl-PL"/>
              <a:t>Looking for partners with the following expertise/ technology/ application field: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pl-PL" u="sng"/>
              <a:t>Coordinator of the project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pl-PL" u="sng"/>
              <a:t>Networks of crisis management practitioners</a:t>
            </a:r>
            <a:endParaRPr i="1" u="sng"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pl-PL" u="sng"/>
              <a:t>Organisations representing citizens and communities</a:t>
            </a:r>
            <a:endParaRPr i="1" u="sng"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pl-PL"/>
              <a:t>Crisis simulation desk-top exercising experts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pl-PL"/>
              <a:t>Social Sciences and Humanities research institutions and experts</a:t>
            </a:r>
            <a:endParaRPr/>
          </a:p>
        </p:txBody>
      </p:sp>
      <p:sp>
        <p:nvSpPr>
          <p:cNvPr id="128" name="Google Shape;128;p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129" name="Google Shape;129;p4"/>
          <p:cNvSpPr txBox="1"/>
          <p:nvPr/>
        </p:nvSpPr>
        <p:spPr>
          <a:xfrm>
            <a:off x="0" y="6500078"/>
            <a:ext cx="8460432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Krzysztof Samp, krzysztof.samp@itti.com.pl – Andrzej Adamczyk, andrzej.adamczyk@itti.com.pl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/>
              <a:t>SMI2G 2022,  16-17 May 2022, Brussels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jacenc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2012-04-10T09:21:31Z</dcterms:created>
  <dc:creator>bsa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