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9" r:id="rId4"/>
    <p:sldId id="257" r:id="rId5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e-Frech, Isabelle" initials="LI" lastIdx="1" clrIdx="0">
    <p:extLst>
      <p:ext uri="{19B8F6BF-5375-455C-9EA6-DF929625EA0E}">
        <p15:presenceInfo xmlns:p15="http://schemas.microsoft.com/office/powerpoint/2012/main" userId="S-1-5-21-117609710-1708537768-839522115-58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0066FF"/>
    <a:srgbClr val="FFC000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8"/>
    <p:restoredTop sz="95934"/>
  </p:normalViewPr>
  <p:slideViewPr>
    <p:cSldViewPr>
      <p:cViewPr varScale="1">
        <p:scale>
          <a:sx n="63" d="100"/>
          <a:sy n="63" d="100"/>
        </p:scale>
        <p:origin x="111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148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Hall" userId="c91b0b126f4fe43d" providerId="LiveId" clId="{25FC5F45-B056-4A02-A449-74F095BDC074}"/>
    <pc:docChg chg="custSel modSld modMainMaster">
      <pc:chgData name="Jon Hall" userId="c91b0b126f4fe43d" providerId="LiveId" clId="{25FC5F45-B056-4A02-A449-74F095BDC074}" dt="2022-04-01T14:52:39.806" v="8"/>
      <pc:docMkLst>
        <pc:docMk/>
      </pc:docMkLst>
      <pc:sldChg chg="addSp delSp modSp mod">
        <pc:chgData name="Jon Hall" userId="c91b0b126f4fe43d" providerId="LiveId" clId="{25FC5F45-B056-4A02-A449-74F095BDC074}" dt="2022-04-01T14:52:27.884" v="7" actId="21"/>
        <pc:sldMkLst>
          <pc:docMk/>
          <pc:sldMk cId="375647284" sldId="256"/>
        </pc:sldMkLst>
        <pc:picChg chg="add del mod">
          <ac:chgData name="Jon Hall" userId="c91b0b126f4fe43d" providerId="LiveId" clId="{25FC5F45-B056-4A02-A449-74F095BDC074}" dt="2022-04-01T14:52:27.884" v="7" actId="21"/>
          <ac:picMkLst>
            <pc:docMk/>
            <pc:sldMk cId="375647284" sldId="256"/>
            <ac:picMk id="8" creationId="{A1DB7233-68F5-4753-88EA-E8B49C25D5C6}"/>
          </ac:picMkLst>
        </pc:picChg>
      </pc:sldChg>
      <pc:sldMasterChg chg="addSp modSp">
        <pc:chgData name="Jon Hall" userId="c91b0b126f4fe43d" providerId="LiveId" clId="{25FC5F45-B056-4A02-A449-74F095BDC074}" dt="2022-04-01T14:52:39.806" v="8"/>
        <pc:sldMasterMkLst>
          <pc:docMk/>
          <pc:sldMasterMk cId="0" sldId="2147484032"/>
        </pc:sldMasterMkLst>
        <pc:picChg chg="add mod">
          <ac:chgData name="Jon Hall" userId="c91b0b126f4fe43d" providerId="LiveId" clId="{25FC5F45-B056-4A02-A449-74F095BDC074}" dt="2022-04-01T14:52:39.806" v="8"/>
          <ac:picMkLst>
            <pc:docMk/>
            <pc:sldMasterMk cId="0" sldId="2147484032"/>
            <ac:picMk id="9" creationId="{3B9BEB5F-9397-4989-92C3-B6F972B1717B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C9A57-E74E-46E1-802D-7A22AF04449B}" type="datetimeFigureOut">
              <a:rPr lang="nb-NO" smtClean="0"/>
              <a:t>14.04.2022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BEE95-CAE1-4F76-9BA5-67014284A103}" type="slidenum">
              <a:rPr lang="nb-NO" smtClean="0"/>
              <a:t>‹N›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602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2AE16-7661-4E0B-A4D1-B7861D0EB727}" type="datetimeFigureOut">
              <a:rPr lang="nb-NO" smtClean="0"/>
              <a:t>14.04.2022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DF38B-621D-4BCD-89A9-FBD666408DA6}" type="slidenum">
              <a:rPr lang="nb-NO" smtClean="0"/>
              <a:t>‹N›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672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3449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718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5903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0441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B791-8C77-4131-8050-7A4FF8BE2C3F}" type="datetime1">
              <a:rPr lang="nb-NO" smtClean="0"/>
              <a:t>14.04.2022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BE01-EF28-4328-A547-63D203B7BB90}" type="datetime1">
              <a:rPr lang="nb-NO" smtClean="0"/>
              <a:t>14.04.2022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3837-941D-41DE-A61A-77DD77D7AEB6}" type="datetime1">
              <a:rPr lang="nb-NO" smtClean="0"/>
              <a:t>14.04.2022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68128" y="1296968"/>
            <a:ext cx="2438399" cy="365760"/>
          </a:xfrm>
        </p:spPr>
        <p:txBody>
          <a:bodyPr/>
          <a:lstStyle/>
          <a:p>
            <a:fld id="{04F6F1DB-EB88-413C-BE21-80BDD3483E0D}" type="datetime1">
              <a:rPr lang="nb-NO" smtClean="0"/>
              <a:t>14.04.2022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SMIG2012  - Louvain 22-23 May 2012</a:t>
            </a: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C619-7BC7-410B-B2E3-9D711E67A1CD}" type="datetime1">
              <a:rPr lang="nb-NO" smtClean="0"/>
              <a:t>14.04.2022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AF34-FB92-4B61-BC7B-F6E9B072AB18}" type="datetime1">
              <a:rPr lang="nb-NO" smtClean="0"/>
              <a:t>14.04.2022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10EC-802F-4532-A769-F1C0B6544333}" type="datetime1">
              <a:rPr lang="nb-NO" smtClean="0"/>
              <a:t>14.04.2022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D048-18E1-4BEB-A2DD-F65FB75A24BB}" type="datetime1">
              <a:rPr lang="nb-NO" smtClean="0"/>
              <a:t>14.04.2022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25AD-3789-49A4-AF87-FE3AC1CFCB3C}" type="datetime1">
              <a:rPr lang="nb-NO" smtClean="0"/>
              <a:t>14.04.2022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B6D3-E0C4-455A-8EFE-7DFF1BF7361E}" type="datetime1">
              <a:rPr lang="nb-NO" smtClean="0"/>
              <a:t>14.04.2022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16A6-E50A-4936-BCE0-8EAA216B402B}" type="datetime1">
              <a:rPr lang="nb-NO" smtClean="0"/>
              <a:t>14.04.2022</a:t>
            </a:fld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0FBF4F-7021-410B-B4ED-71D3FC67930E}" type="datetime1">
              <a:rPr lang="nb-NO" smtClean="0"/>
              <a:t>14.04.2022</a:t>
            </a:fld>
            <a:endParaRPr lang="nb-NO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3B9BEB5F-9397-4989-92C3-B6F972B1717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3158"/>
            <a:ext cx="1162284" cy="3829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incenzo.pacelli@uniba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aterina.ditommaso@uniba.i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2840" y="692696"/>
            <a:ext cx="8229600" cy="244827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Modelling systemic risk as an early warning system for natural disasters</a:t>
            </a:r>
            <a:endParaRPr lang="nb-NO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2840" y="3212976"/>
            <a:ext cx="8013576" cy="326230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i="1" dirty="0"/>
              <a:t>Professor Vincenzo Pacelli (Proposal coordinator) and Caterina Di Tommaso (presenter)</a:t>
            </a:r>
          </a:p>
          <a:p>
            <a:r>
              <a:rPr lang="en-GB" i="1" dirty="0"/>
              <a:t>E-mail: </a:t>
            </a:r>
            <a:r>
              <a:rPr lang="en-GB" i="1" dirty="0">
                <a:hlinkClick r:id="rId3"/>
              </a:rPr>
              <a:t>vincenzo.pacelli@uniba.it</a:t>
            </a:r>
            <a:r>
              <a:rPr lang="en-GB" i="1" dirty="0"/>
              <a:t> and </a:t>
            </a:r>
            <a:r>
              <a:rPr lang="en-GB" i="1" dirty="0">
                <a:hlinkClick r:id="rId4"/>
              </a:rPr>
              <a:t>caterina.ditommaso@uniba.it</a:t>
            </a:r>
            <a:endParaRPr lang="en-GB" i="1" dirty="0"/>
          </a:p>
          <a:p>
            <a:r>
              <a:rPr lang="en-GB" i="1" dirty="0"/>
              <a:t>Institution: University of Bari Aldo Moro</a:t>
            </a:r>
          </a:p>
          <a:p>
            <a:r>
              <a:rPr lang="en-GB" dirty="0"/>
              <a:t>Role: </a:t>
            </a:r>
            <a:r>
              <a:rPr lang="en-GB" i="1" dirty="0"/>
              <a:t> Proposal coordinator and participant</a:t>
            </a:r>
          </a:p>
          <a:p>
            <a:endParaRPr lang="en-GB" dirty="0"/>
          </a:p>
          <a:p>
            <a:r>
              <a:rPr lang="en-GB" dirty="0"/>
              <a:t>Proposal activity: </a:t>
            </a:r>
            <a:r>
              <a:rPr lang="it-IT" b="1" i="0" u="sng" dirty="0" err="1">
                <a:solidFill>
                  <a:srgbClr val="004494"/>
                </a:solidFill>
                <a:effectLst/>
                <a:latin typeface="inherit"/>
              </a:rPr>
              <a:t>Disaster-Resilient</a:t>
            </a:r>
            <a:r>
              <a:rPr lang="it-IT" b="1" i="0" u="sng" dirty="0">
                <a:solidFill>
                  <a:srgbClr val="004494"/>
                </a:solidFill>
                <a:effectLst/>
                <a:latin typeface="inherit"/>
              </a:rPr>
              <a:t> Society 2022 (HORIZON-CL3-2022-DRS-01)</a:t>
            </a:r>
            <a:endParaRPr lang="en-GB" i="1" dirty="0"/>
          </a:p>
          <a:p>
            <a:endParaRPr lang="en-GB" i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1</a:t>
            </a:fld>
            <a:endParaRPr lang="nb-NO" dirty="0"/>
          </a:p>
        </p:txBody>
      </p:sp>
      <p:sp>
        <p:nvSpPr>
          <p:cNvPr id="2" name="Tekstvak 1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Caterina Di Tommaso, caterina.ditommaso@uniba.it</a:t>
            </a:r>
          </a:p>
        </p:txBody>
      </p:sp>
    </p:spTree>
    <p:extLst>
      <p:ext uri="{BB962C8B-B14F-4D97-AF65-F5344CB8AC3E}">
        <p14:creationId xmlns:p14="http://schemas.microsoft.com/office/powerpoint/2010/main" val="375647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Proposal</a:t>
            </a:r>
            <a:r>
              <a:rPr lang="nb-NO" dirty="0"/>
              <a:t> </a:t>
            </a:r>
            <a:r>
              <a:rPr lang="nb-NO" dirty="0" err="1"/>
              <a:t>idea</a:t>
            </a:r>
            <a:r>
              <a:rPr lang="nb-NO" dirty="0"/>
              <a:t>/</a:t>
            </a:r>
            <a:r>
              <a:rPr lang="nb-NO" dirty="0" err="1"/>
              <a:t>content</a:t>
            </a:r>
            <a:r>
              <a:rPr lang="nb-NO" dirty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2</a:t>
            </a:fld>
            <a:endParaRPr lang="nb-NO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AA75F91-6D24-4080-90C8-291253135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sp>
        <p:nvSpPr>
          <p:cNvPr id="9" name="Tekstvak 1">
            <a:extLst>
              <a:ext uri="{FF2B5EF4-FFF2-40B4-BE49-F238E27FC236}">
                <a16:creationId xmlns:a16="http://schemas.microsoft.com/office/drawing/2014/main" id="{E64976D8-DA32-4554-AB86-038E0A151AD2}"/>
              </a:ext>
            </a:extLst>
          </p:cNvPr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Caterina Di Tommaso, caterina.ditommaso@uniba.it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035A5777-77A2-48B2-9CDE-C7D7FC723FA0}"/>
              </a:ext>
            </a:extLst>
          </p:cNvPr>
          <p:cNvSpPr txBox="1"/>
          <p:nvPr/>
        </p:nvSpPr>
        <p:spPr>
          <a:xfrm>
            <a:off x="306760" y="1285438"/>
            <a:ext cx="7937648" cy="52322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>
                <a:effectLst/>
                <a:latin typeface="Times New Roman" panose="02020603050405020304" pitchFamily="18" charset="0"/>
                <a:ea typeface="CMR12"/>
              </a:rPr>
              <a:t>The empirical evidence has shown how </a:t>
            </a:r>
            <a:r>
              <a:rPr lang="en-US" sz="2000" b="1" i="1" kern="1200" dirty="0">
                <a:effectLst/>
                <a:latin typeface="Times New Roman" panose="02020603050405020304" pitchFamily="18" charset="0"/>
                <a:ea typeface="CMR12"/>
              </a:rPr>
              <a:t>global systemic risks such as climate change, pandemics, financial crises, and geopolitical conflicts are interconnected</a:t>
            </a:r>
            <a:r>
              <a:rPr lang="en-US" sz="2000" kern="1200" dirty="0">
                <a:effectLst/>
                <a:latin typeface="Times New Roman" panose="02020603050405020304" pitchFamily="18" charset="0"/>
                <a:ea typeface="CMR12"/>
              </a:rPr>
              <a:t>. Discovering the direction and quantifying the impact of these </a:t>
            </a:r>
            <a:r>
              <a:rPr lang="en-US" sz="2000" b="1" i="1" kern="12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MR12"/>
              </a:rPr>
              <a:t>interconnections</a:t>
            </a:r>
            <a:r>
              <a:rPr lang="en-US" sz="2000" kern="1200" dirty="0">
                <a:effectLst/>
                <a:latin typeface="Times New Roman" panose="02020603050405020304" pitchFamily="18" charset="0"/>
                <a:ea typeface="CMR12"/>
              </a:rPr>
              <a:t> is one of the main challenges both to assessing the </a:t>
            </a:r>
            <a:r>
              <a:rPr lang="en-US" sz="2000" b="1" i="1" kern="12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MR12"/>
              </a:rPr>
              <a:t>climate risk</a:t>
            </a:r>
            <a:r>
              <a:rPr lang="en-US" sz="2000" kern="1200" dirty="0">
                <a:effectLst/>
                <a:latin typeface="Times New Roman" panose="02020603050405020304" pitchFamily="18" charset="0"/>
                <a:ea typeface="CMR12"/>
              </a:rPr>
              <a:t> for the worldwide economy and forecasting the direction of propagation of a crisis. As a result, to manage climate change risks better, it is of paramount importance to understand their connectivity and take a more holistic approach to risk management.</a:t>
            </a:r>
          </a:p>
          <a:p>
            <a:pPr algn="just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kern="1200" dirty="0">
              <a:effectLst/>
              <a:latin typeface="Times New Roman" panose="02020603050405020304" pitchFamily="18" charset="0"/>
              <a:ea typeface="CMR12"/>
            </a:endParaRPr>
          </a:p>
          <a:p>
            <a:pPr marL="342900" indent="-342900" algn="just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000" kern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Our idea is to weaponize explainable artificial intelligence (XAI) model to climate/disaster risk to assess the systemic risk.</a:t>
            </a:r>
            <a:endParaRPr lang="en-GB" sz="2000" i="1" kern="1200" dirty="0"/>
          </a:p>
          <a:p>
            <a:pPr marL="342900" indent="-342900" algn="just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000" kern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idea is to </a:t>
            </a:r>
            <a:r>
              <a:rPr lang="en-US" sz="2000" b="1" i="1" kern="12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predict and model the so-called “black swan" events</a:t>
            </a:r>
            <a:r>
              <a:rPr lang="en-US" sz="2000" kern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that, by causing significant social changes, can also impact transition risks and, therefore, the economic and financial system. </a:t>
            </a:r>
          </a:p>
          <a:p>
            <a:pPr marL="342900" indent="-342900" algn="just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000" kern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By simulating various transaction scenarios (orderly, disorderly, hothouse), our </a:t>
            </a:r>
            <a:r>
              <a:rPr lang="en-US" sz="2000" b="1" i="1" kern="12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early warning system</a:t>
            </a:r>
            <a:r>
              <a:rPr lang="en-US" sz="2000" kern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will be able to predict the evolution of the systemic risk spillover and its impact on the real economy. </a:t>
            </a:r>
            <a:endParaRPr lang="it-IT" sz="2000" kern="1200" dirty="0"/>
          </a:p>
        </p:txBody>
      </p:sp>
      <p:sp>
        <p:nvSpPr>
          <p:cNvPr id="7" name="Freccia in giù 6">
            <a:extLst>
              <a:ext uri="{FF2B5EF4-FFF2-40B4-BE49-F238E27FC236}">
                <a16:creationId xmlns:a16="http://schemas.microsoft.com/office/drawing/2014/main" id="{03FE50C6-B642-4167-BF8B-AFB649CFC6D1}"/>
              </a:ext>
            </a:extLst>
          </p:cNvPr>
          <p:cNvSpPr/>
          <p:nvPr/>
        </p:nvSpPr>
        <p:spPr>
          <a:xfrm>
            <a:off x="4139952" y="3589526"/>
            <a:ext cx="648072" cy="3693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803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Proposal</a:t>
            </a:r>
            <a:r>
              <a:rPr lang="nb-NO" dirty="0"/>
              <a:t> </a:t>
            </a:r>
            <a:r>
              <a:rPr lang="nb-NO" dirty="0" err="1"/>
              <a:t>idea</a:t>
            </a:r>
            <a:r>
              <a:rPr lang="nb-NO" dirty="0"/>
              <a:t>/</a:t>
            </a:r>
            <a:r>
              <a:rPr lang="nb-NO" dirty="0" err="1"/>
              <a:t>content</a:t>
            </a:r>
            <a:r>
              <a:rPr lang="nb-NO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064896" cy="5132040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project aims:</a:t>
            </a:r>
          </a:p>
          <a:p>
            <a:pPr marL="754380" lvl="1" indent="-342900" algn="just"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examine the nature of climate risk, identifying a nexus between financial systemic risks and climate change, and how climate change can affect the global economic and financial crises;</a:t>
            </a:r>
          </a:p>
          <a:p>
            <a:pPr marL="754380" lvl="1" indent="-342900" algn="just"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develop a risk model in order to forecast the systemic impact of future natural catastrophe events, to study its impact on all components of an economic system.</a:t>
            </a:r>
            <a:endParaRPr lang="it-IT" sz="22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754380" lvl="1" indent="-342900" algn="just">
              <a:spcBef>
                <a:spcPts val="0"/>
              </a:spcBef>
              <a:buFont typeface="+mj-lt"/>
              <a:buAutoNum type="arabicPeriod"/>
            </a:pP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development of artificial intelligence (XAI) to predict systemic risk to study their potential impact on the financial system would have the aim also to work as an </a:t>
            </a:r>
            <a:r>
              <a:rPr lang="en-US" sz="2200" b="1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Early Warning System (EWS) for reducing transaction costs for disaster risk finance</a:t>
            </a: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200" kern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Hence, our measure could be used as an </a:t>
            </a:r>
            <a:r>
              <a:rPr lang="en-US" sz="2200" b="1" i="1" kern="12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indicator in climate change stress tests and an early warming to predict systemic risk</a:t>
            </a:r>
            <a:r>
              <a:rPr lang="en-US" sz="2200" kern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it-IT" sz="2200" kern="1200" dirty="0"/>
          </a:p>
          <a:p>
            <a:pPr marL="754380" lvl="1" indent="-342900" algn="just">
              <a:buFont typeface="+mj-lt"/>
              <a:buAutoNum type="arabicPeriod"/>
            </a:pPr>
            <a:endParaRPr lang="it-IT" sz="22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3</a:t>
            </a:fld>
            <a:endParaRPr lang="nb-NO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AA75F91-6D24-4080-90C8-291253135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sp>
        <p:nvSpPr>
          <p:cNvPr id="9" name="Tekstvak 1">
            <a:extLst>
              <a:ext uri="{FF2B5EF4-FFF2-40B4-BE49-F238E27FC236}">
                <a16:creationId xmlns:a16="http://schemas.microsoft.com/office/drawing/2014/main" id="{E64976D8-DA32-4554-AB86-038E0A151AD2}"/>
              </a:ext>
            </a:extLst>
          </p:cNvPr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Caterina Di Tommaso, caterina.ditommaso@uniba.it</a:t>
            </a:r>
          </a:p>
        </p:txBody>
      </p:sp>
    </p:spTree>
    <p:extLst>
      <p:ext uri="{BB962C8B-B14F-4D97-AF65-F5344CB8AC3E}">
        <p14:creationId xmlns:p14="http://schemas.microsoft.com/office/powerpoint/2010/main" val="4104644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Project </a:t>
            </a:r>
            <a:r>
              <a:rPr lang="nb-NO" dirty="0" err="1"/>
              <a:t>participants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022" y="1241878"/>
            <a:ext cx="8064896" cy="60294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sz="1600" b="1" i="1" dirty="0"/>
              <a:t>Existing consortium:</a:t>
            </a:r>
          </a:p>
          <a:p>
            <a:pPr lvl="1"/>
            <a:r>
              <a:rPr lang="en-GB" sz="1600" dirty="0"/>
              <a:t>Proposed coordinator:</a:t>
            </a:r>
            <a:r>
              <a:rPr lang="en-GB" sz="1600" i="1" dirty="0"/>
              <a:t> Professor Vincenzo Pacelli</a:t>
            </a:r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4</a:t>
            </a:fld>
            <a:endParaRPr lang="nb-NO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11D5B47-CF55-4D7E-8084-947E4FE2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sp>
        <p:nvSpPr>
          <p:cNvPr id="9" name="Tekstvak 1">
            <a:extLst>
              <a:ext uri="{FF2B5EF4-FFF2-40B4-BE49-F238E27FC236}">
                <a16:creationId xmlns:a16="http://schemas.microsoft.com/office/drawing/2014/main" id="{5BD9AA79-F6CF-44CD-8D54-F7FCA625D385}"/>
              </a:ext>
            </a:extLst>
          </p:cNvPr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Caterina Di Tommaso, caterina.ditommaso@uniba.it</a:t>
            </a:r>
          </a:p>
        </p:txBody>
      </p:sp>
      <p:graphicFrame>
        <p:nvGraphicFramePr>
          <p:cNvPr id="4" name="Tabella 5">
            <a:extLst>
              <a:ext uri="{FF2B5EF4-FFF2-40B4-BE49-F238E27FC236}">
                <a16:creationId xmlns:a16="http://schemas.microsoft.com/office/drawing/2014/main" id="{FAEB6190-5B00-4763-9CC6-93C4425A8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810728"/>
              </p:ext>
            </p:extLst>
          </p:nvPr>
        </p:nvGraphicFramePr>
        <p:xfrm>
          <a:off x="294198" y="1958341"/>
          <a:ext cx="8064896" cy="2752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7">
                  <a:extLst>
                    <a:ext uri="{9D8B030D-6E8A-4147-A177-3AD203B41FA5}">
                      <a16:colId xmlns:a16="http://schemas.microsoft.com/office/drawing/2014/main" val="191791722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08107710"/>
                    </a:ext>
                  </a:extLst>
                </a:gridCol>
                <a:gridCol w="1998447">
                  <a:extLst>
                    <a:ext uri="{9D8B030D-6E8A-4147-A177-3AD203B41FA5}">
                      <a16:colId xmlns:a16="http://schemas.microsoft.com/office/drawing/2014/main" val="1925741533"/>
                    </a:ext>
                  </a:extLst>
                </a:gridCol>
                <a:gridCol w="1529945">
                  <a:extLst>
                    <a:ext uri="{9D8B030D-6E8A-4147-A177-3AD203B41FA5}">
                      <a16:colId xmlns:a16="http://schemas.microsoft.com/office/drawing/2014/main" val="343798509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1550742844"/>
                    </a:ext>
                  </a:extLst>
                </a:gridCol>
              </a:tblGrid>
              <a:tr h="245753">
                <a:tc>
                  <a:txBody>
                    <a:bodyPr/>
                    <a:lstStyle/>
                    <a:p>
                      <a:r>
                        <a:rPr lang="it-IT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Partners/ </a:t>
                      </a:r>
                      <a:r>
                        <a:rPr lang="it-IT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  <a:r>
                        <a:rPr lang="it-IT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Participants</a:t>
                      </a:r>
                      <a:endParaRPr lang="it-I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  <a:endParaRPr lang="it-I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Expertise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</a:t>
                      </a:r>
                      <a:r>
                        <a:rPr lang="it-IT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813689"/>
                  </a:ext>
                </a:extLst>
              </a:tr>
              <a:tr h="596662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Ionian Department of Law, Economics and Environment of University of Bari, Taranto</a:t>
                      </a:r>
                      <a:endParaRPr lang="it-IT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Research and Technology Organisation</a:t>
                      </a:r>
                      <a:endParaRPr lang="it-I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Economics and Financial modelling</a:t>
                      </a:r>
                      <a:endParaRPr lang="it-I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Confirmed</a:t>
                      </a:r>
                      <a:endParaRPr lang="it-I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052943"/>
                  </a:ext>
                </a:extLst>
              </a:tr>
              <a:tr h="426798">
                <a:tc>
                  <a:txBody>
                    <a:bodyPr/>
                    <a:lstStyle/>
                    <a:p>
                      <a:r>
                        <a:rPr lang="it-IT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Physics</a:t>
                      </a:r>
                      <a:r>
                        <a:rPr lang="it-IT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Department of University of Bari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Research and Technology Organisation</a:t>
                      </a:r>
                      <a:endParaRPr lang="it-I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Artificial intelligence (XAI)</a:t>
                      </a:r>
                      <a:endParaRPr lang="it-I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Confirmed</a:t>
                      </a:r>
                      <a:endParaRPr lang="it-I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789594"/>
                  </a:ext>
                </a:extLst>
              </a:tr>
              <a:tr h="461932">
                <a:tc>
                  <a:txBody>
                    <a:bodyPr/>
                    <a:lstStyle/>
                    <a:p>
                      <a:r>
                        <a:rPr lang="it-IT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Federcasse (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Italian Federation of Cooperative Banks</a:t>
                      </a:r>
                      <a:r>
                        <a:rPr lang="it-IT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Fed</a:t>
                      </a:r>
                      <a:r>
                        <a:rPr lang="en-US" sz="12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eration of 249 cooperative banks</a:t>
                      </a:r>
                      <a:endParaRPr lang="it-IT" sz="1200" i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Banking expertise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 be </a:t>
                      </a:r>
                      <a:r>
                        <a:rPr kumimoji="0" lang="it-IT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contacted</a:t>
                      </a: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604261"/>
                  </a:ext>
                </a:extLst>
              </a:tr>
              <a:tr h="461932">
                <a:tc>
                  <a:txBody>
                    <a:bodyPr/>
                    <a:lstStyle/>
                    <a:p>
                      <a:r>
                        <a:rPr lang="it-IT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London School of Economics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Research and Technology Organisation</a:t>
                      </a:r>
                      <a:endParaRPr lang="it-IT" sz="1200" i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Economics and social sciences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be </a:t>
                      </a:r>
                      <a:r>
                        <a:rPr lang="it-IT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contacted</a:t>
                      </a:r>
                      <a:endParaRPr lang="it-I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212853"/>
                  </a:ext>
                </a:extLst>
              </a:tr>
              <a:tr h="327202">
                <a:tc>
                  <a:txBody>
                    <a:bodyPr/>
                    <a:lstStyle/>
                    <a:p>
                      <a:r>
                        <a:rPr lang="it-IT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United Nations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Intergovernmental</a:t>
                      </a:r>
                      <a:r>
                        <a:rPr lang="it-IT" sz="12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organization</a:t>
                      </a:r>
                      <a:endParaRPr lang="it-IT" sz="1200" i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 provider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be </a:t>
                      </a:r>
                      <a:r>
                        <a:rPr lang="it-IT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contacted</a:t>
                      </a:r>
                      <a:endParaRPr lang="it-I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587795"/>
                  </a:ext>
                </a:extLst>
              </a:tr>
            </a:tbl>
          </a:graphicData>
        </a:graphic>
      </p:graphicFrame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0002EB2-89EC-41DB-8894-B642E8A99B1D}"/>
              </a:ext>
            </a:extLst>
          </p:cNvPr>
          <p:cNvSpPr txBox="1"/>
          <p:nvPr/>
        </p:nvSpPr>
        <p:spPr>
          <a:xfrm>
            <a:off x="173791" y="4873755"/>
            <a:ext cx="806489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Looking for partners with the following expertise/ technology/ application field: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Software developers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Experts of complex systems applied to the economy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Experts in economic forecasting models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Artificial intelligence modelling experts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Experts in collecting and modelling data of climate risk and natural disasters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501078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629</Words>
  <Application>Microsoft Office PowerPoint</Application>
  <PresentationFormat>Presentazione su schermo (4:3)</PresentationFormat>
  <Paragraphs>78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Calibri</vt:lpstr>
      <vt:lpstr>Cambria</vt:lpstr>
      <vt:lpstr>inherit</vt:lpstr>
      <vt:lpstr>Times New Roman</vt:lpstr>
      <vt:lpstr>Adjacency</vt:lpstr>
      <vt:lpstr>Modelling systemic risk as an early warning system for natural disasters</vt:lpstr>
      <vt:lpstr>Proposal idea/content </vt:lpstr>
      <vt:lpstr>Proposal idea/content </vt:lpstr>
      <vt:lpstr>Project participants</vt:lpstr>
    </vt:vector>
  </TitlesOfParts>
  <Company>SINTEF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bsa</dc:creator>
  <cp:lastModifiedBy>Caterina Di Tommaso</cp:lastModifiedBy>
  <cp:revision>69</cp:revision>
  <cp:lastPrinted>2012-04-11T09:19:10Z</cp:lastPrinted>
  <dcterms:created xsi:type="dcterms:W3CDTF">2012-04-10T09:21:31Z</dcterms:created>
  <dcterms:modified xsi:type="dcterms:W3CDTF">2022-04-14T14:40:56Z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