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57" r:id="rId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e-Frech, Isabelle" initials="LI" lastIdx="1" clrIdx="0">
    <p:extLst>
      <p:ext uri="{19B8F6BF-5375-455C-9EA6-DF929625EA0E}">
        <p15:presenceInfo xmlns:p15="http://schemas.microsoft.com/office/powerpoint/2012/main" userId="S-1-5-21-117609710-1708537768-839522115-5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33"/>
    <p:restoredTop sz="95934"/>
  </p:normalViewPr>
  <p:slideViewPr>
    <p:cSldViewPr>
      <p:cViewPr varScale="1">
        <p:scale>
          <a:sx n="137" d="100"/>
          <a:sy n="137" d="100"/>
        </p:scale>
        <p:origin x="51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4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Hall" userId="c91b0b126f4fe43d" providerId="LiveId" clId="{25FC5F45-B056-4A02-A449-74F095BDC074}"/>
    <pc:docChg chg="custSel modSld modMainMaster">
      <pc:chgData name="Jon Hall" userId="c91b0b126f4fe43d" providerId="LiveId" clId="{25FC5F45-B056-4A02-A449-74F095BDC074}" dt="2022-04-01T14:52:39.806" v="8"/>
      <pc:docMkLst>
        <pc:docMk/>
      </pc:docMkLst>
      <pc:sldChg chg="addSp delSp modSp mod">
        <pc:chgData name="Jon Hall" userId="c91b0b126f4fe43d" providerId="LiveId" clId="{25FC5F45-B056-4A02-A449-74F095BDC074}" dt="2022-04-01T14:52:27.884" v="7" actId="21"/>
        <pc:sldMkLst>
          <pc:docMk/>
          <pc:sldMk cId="375647284" sldId="256"/>
        </pc:sldMkLst>
        <pc:picChg chg="add del mod">
          <ac:chgData name="Jon Hall" userId="c91b0b126f4fe43d" providerId="LiveId" clId="{25FC5F45-B056-4A02-A449-74F095BDC074}" dt="2022-04-01T14:52:27.884" v="7" actId="21"/>
          <ac:picMkLst>
            <pc:docMk/>
            <pc:sldMk cId="375647284" sldId="256"/>
            <ac:picMk id="8" creationId="{A1DB7233-68F5-4753-88EA-E8B49C25D5C6}"/>
          </ac:picMkLst>
        </pc:picChg>
      </pc:sldChg>
      <pc:sldMasterChg chg="addSp modSp">
        <pc:chgData name="Jon Hall" userId="c91b0b126f4fe43d" providerId="LiveId" clId="{25FC5F45-B056-4A02-A449-74F095BDC074}" dt="2022-04-01T14:52:39.806" v="8"/>
        <pc:sldMasterMkLst>
          <pc:docMk/>
          <pc:sldMasterMk cId="0" sldId="2147484032"/>
        </pc:sldMasterMkLst>
        <pc:picChg chg="add mod">
          <ac:chgData name="Jon Hall" userId="c91b0b126f4fe43d" providerId="LiveId" clId="{25FC5F45-B056-4A02-A449-74F095BDC074}" dt="2022-04-01T14:52:39.806" v="8"/>
          <ac:picMkLst>
            <pc:docMk/>
            <pc:sldMasterMk cId="0" sldId="2147484032"/>
            <ac:picMk id="9" creationId="{3B9BEB5F-9397-4989-92C3-B6F972B1717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C9A57-E74E-46E1-802D-7A22AF04449B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BEE95-CAE1-4F76-9BA5-67014284A103}" type="slidenum">
              <a:rPr lang="nb-NO" smtClean="0"/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AE16-7661-4E0B-A4D1-B7861D0EB727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F38B-621D-4BCD-89A9-FBD666408DA6}" type="slidenum">
              <a:rPr lang="nb-NO" smtClean="0"/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72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44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71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044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B791-8C77-4131-8050-7A4FF8BE2C3F}" type="datetime1">
              <a:rPr lang="nb-NO" smtClean="0"/>
              <a:t>04.05.2022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‹N°›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BE01-EF28-4328-A547-63D203B7BB90}" type="datetime1">
              <a:rPr lang="nb-NO" smtClean="0"/>
              <a:t>04.05.2022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‹N°›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3837-941D-41DE-A61A-77DD77D7AEB6}" type="datetime1">
              <a:rPr lang="nb-NO" smtClean="0"/>
              <a:t>04.05.2022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‹N°›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68128" y="1296968"/>
            <a:ext cx="2438399" cy="365760"/>
          </a:xfrm>
        </p:spPr>
        <p:txBody>
          <a:bodyPr/>
          <a:lstStyle/>
          <a:p>
            <a:fld id="{04F6F1DB-EB88-413C-BE21-80BDD3483E0D}" type="datetime1">
              <a:rPr lang="nb-NO" smtClean="0"/>
              <a:t>04.05.2022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SMIG2012  - Louvain 22-23 May 2012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‹N°›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619-7BC7-410B-B2E3-9D711E67A1CD}" type="datetime1">
              <a:rPr lang="nb-NO" smtClean="0"/>
              <a:t>04.05.2022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‹N°›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AF34-FB92-4B61-BC7B-F6E9B072AB18}" type="datetime1">
              <a:rPr lang="nb-NO" smtClean="0"/>
              <a:t>04.05.2022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‹N°›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0EC-802F-4532-A769-F1C0B6544333}" type="datetime1">
              <a:rPr lang="nb-NO" smtClean="0"/>
              <a:t>04.05.2022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‹N°›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D048-18E1-4BEB-A2DD-F65FB75A24BB}" type="datetime1">
              <a:rPr lang="nb-NO" smtClean="0"/>
              <a:t>04.05.2022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‹N°›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5AD-3789-49A4-AF87-FE3AC1CFCB3C}" type="datetime1">
              <a:rPr lang="nb-NO" smtClean="0"/>
              <a:t>04.05.2022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‹N°›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B6D3-E0C4-455A-8EFE-7DFF1BF7361E}" type="datetime1">
              <a:rPr lang="nb-NO" smtClean="0"/>
              <a:t>04.05.2022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‹N°›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16A6-E50A-4936-BCE0-8EAA216B402B}" type="datetime1">
              <a:rPr lang="nb-NO" smtClean="0"/>
              <a:t>04.05.2022</a:t>
            </a:fld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‹N°›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5326606-9769-45B9-B145-D32B89908B05}" type="slidenum">
              <a:rPr lang="nb-NO" smtClean="0"/>
              <a:t>‹N°›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0FBF4F-7021-410B-B4ED-71D3FC67930E}" type="datetime1">
              <a:rPr lang="nb-NO" smtClean="0"/>
              <a:t>04.05.2022</a:t>
            </a:fld>
            <a:endParaRPr lang="nb-NO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B9BEB5F-9397-4989-92C3-B6F972B171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158"/>
            <a:ext cx="1162284" cy="382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2" y="724899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nb-NO" dirty="0"/>
              <a:t>Improve risk preparedness thru </a:t>
            </a:r>
            <a:br>
              <a:rPr lang="nb-NO" dirty="0"/>
            </a:br>
            <a:r>
              <a:rPr lang="nb-NO" dirty="0"/>
              <a:t>crisis management &amp; simulation tools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32248"/>
            <a:ext cx="7620000" cy="43490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Louis Bernard</a:t>
            </a:r>
          </a:p>
          <a:p>
            <a:r>
              <a:rPr lang="en-GB" dirty="0" err="1"/>
              <a:t>louis.bernard@crisotech.com</a:t>
            </a:r>
            <a:endParaRPr lang="en-GB" dirty="0"/>
          </a:p>
          <a:p>
            <a:r>
              <a:rPr lang="en-GB" dirty="0" err="1"/>
              <a:t>Crisotech</a:t>
            </a:r>
            <a:r>
              <a:rPr lang="en-GB" dirty="0"/>
              <a:t> (SME)</a:t>
            </a:r>
          </a:p>
          <a:p>
            <a:r>
              <a:rPr lang="en-GB" dirty="0"/>
              <a:t>Role:  Contributor, WP leader</a:t>
            </a:r>
          </a:p>
          <a:p>
            <a:endParaRPr lang="en-GB" dirty="0"/>
          </a:p>
          <a:p>
            <a:r>
              <a:rPr lang="en-GB" dirty="0"/>
              <a:t>Proposal activity: </a:t>
            </a:r>
          </a:p>
          <a:p>
            <a:pPr lvl="1"/>
            <a:r>
              <a:rPr lang="en-GB" dirty="0"/>
              <a:t>CL3-2022-DRS-01-02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1</a:t>
            </a:fld>
            <a:endParaRPr lang="nb-NO" dirty="0"/>
          </a:p>
        </p:txBody>
      </p:sp>
      <p:sp>
        <p:nvSpPr>
          <p:cNvPr id="2" name="Tekstvak 1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Louis Bernard - </a:t>
            </a:r>
            <a:r>
              <a:rPr lang="fr-FR" dirty="0" err="1">
                <a:solidFill>
                  <a:schemeClr val="bg1"/>
                </a:solidFill>
              </a:rPr>
              <a:t>louis.bernard@crisotech.com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88" y="6358427"/>
            <a:ext cx="1800200" cy="6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Proposal</a:t>
            </a:r>
            <a:r>
              <a:rPr lang="nb-NO" dirty="0"/>
              <a:t> </a:t>
            </a:r>
            <a:r>
              <a:rPr lang="nb-NO" dirty="0" err="1"/>
              <a:t>idea</a:t>
            </a:r>
            <a:r>
              <a:rPr lang="nb-NO" dirty="0"/>
              <a:t>/</a:t>
            </a:r>
            <a:r>
              <a:rPr lang="nb-NO" dirty="0" err="1"/>
              <a:t>content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92692"/>
            <a:ext cx="7776864" cy="48657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b="1" dirty="0">
                <a:solidFill>
                  <a:srgbClr val="0070C0"/>
                </a:solidFill>
              </a:rPr>
              <a:t>To design and implement an enhanced crisis management platform, from simulation, training, crisis management to post-crisis analysis.</a:t>
            </a:r>
          </a:p>
          <a:p>
            <a:pPr lvl="1"/>
            <a:r>
              <a:rPr lang="en-GB" dirty="0"/>
              <a:t>Improvement of vulnerability mapping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based on crisis SIG CAIAC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GB" dirty="0"/>
              <a:t>Integration of simulation capabilities in order to digitally model large-scale crises (natural disaster, industrial, nuclear)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Based on Masa Sword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/>
              <a:t>R&amp;D around the notion of anticipation and its implementation into the crisis management platform </a:t>
            </a:r>
          </a:p>
          <a:p>
            <a:pPr lvl="1"/>
            <a:r>
              <a:rPr lang="en-US" dirty="0"/>
              <a:t>Pooling and centralization of heterogeneous data useful for crisis management</a:t>
            </a:r>
          </a:p>
          <a:p>
            <a:pPr lvl="1"/>
            <a:r>
              <a:rPr lang="en-US" dirty="0"/>
              <a:t>Sharing and standardization of access for crisis data</a:t>
            </a:r>
          </a:p>
          <a:p>
            <a:pPr lvl="1"/>
            <a:r>
              <a:rPr lang="en-US" dirty="0"/>
              <a:t>Improve crisis anticipation thru AI or Algorithmic crisis </a:t>
            </a:r>
            <a:r>
              <a:rPr lang="en-US" dirty="0" err="1"/>
              <a:t>modelisation</a:t>
            </a:r>
            <a:r>
              <a:rPr lang="en-US" dirty="0"/>
              <a:t>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Based on Masa Sword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2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Louis Bernard - </a:t>
            </a:r>
            <a:r>
              <a:rPr lang="fr-FR" dirty="0" err="1">
                <a:solidFill>
                  <a:schemeClr val="bg1"/>
                </a:solidFill>
              </a:rPr>
              <a:t>louis.bernard@crisotech.com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AA75F91-6D24-4080-90C8-2912531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460E49-E4F7-F44D-B2E5-3629CBE53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88" y="6358427"/>
            <a:ext cx="1800200" cy="6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3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5ABA590-D76D-504E-90BA-47D200E3E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1" y="1145038"/>
            <a:ext cx="4120875" cy="2337841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B244AA-A238-F846-A1F5-392BC028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62FD33-F8CE-0841-8CAE-F578E582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3</a:t>
            </a:fld>
            <a:endParaRPr lang="nb-NO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1C5A97F-94F4-144F-A044-B6E0C42B9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" y="3582771"/>
            <a:ext cx="4223431" cy="2214002"/>
          </a:xfrm>
          <a:prstGeom prst="rect">
            <a:avLst/>
          </a:prstGeom>
        </p:spPr>
      </p:pic>
      <p:sp>
        <p:nvSpPr>
          <p:cNvPr id="6" name="Tekstvak 6">
            <a:extLst>
              <a:ext uri="{FF2B5EF4-FFF2-40B4-BE49-F238E27FC236}">
                <a16:creationId xmlns:a16="http://schemas.microsoft.com/office/drawing/2014/main" id="{10F9E5FB-4187-8F4C-81CB-D34C00867D6E}"/>
              </a:ext>
            </a:extLst>
          </p:cNvPr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Louis Bernard - </a:t>
            </a:r>
            <a:r>
              <a:rPr lang="fr-FR" dirty="0" err="1">
                <a:solidFill>
                  <a:schemeClr val="bg1"/>
                </a:solidFill>
              </a:rPr>
              <a:t>louis.bernard@crisotech.com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Espace réservé du contenu 7">
            <a:extLst>
              <a:ext uri="{FF2B5EF4-FFF2-40B4-BE49-F238E27FC236}">
                <a16:creationId xmlns:a16="http://schemas.microsoft.com/office/drawing/2014/main" id="{8D35AA8D-5F08-404C-8342-9AB653171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2" y="3582771"/>
            <a:ext cx="3932590" cy="22140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2C46144-55A7-E64A-9ED1-4E13F0DE6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88" y="6358427"/>
            <a:ext cx="1800200" cy="652633"/>
          </a:xfrm>
          <a:prstGeom prst="rect">
            <a:avLst/>
          </a:prstGeom>
        </p:spPr>
      </p:pic>
      <p:pic>
        <p:nvPicPr>
          <p:cNvPr id="13" name="Picture 2" descr="Une image contenant équipement électronique, ordinateur, capture d’écran, moniteur&#10;&#10;Description automatically generated">
            <a:extLst>
              <a:ext uri="{FF2B5EF4-FFF2-40B4-BE49-F238E27FC236}">
                <a16:creationId xmlns:a16="http://schemas.microsoft.com/office/drawing/2014/main" id="{C9C21C70-6022-0440-8DE2-D7D55B833E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86293"/>
            <a:ext cx="3993384" cy="224627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437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Project </a:t>
            </a:r>
            <a:r>
              <a:rPr lang="nb-NO" dirty="0" err="1"/>
              <a:t>participants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Existing consortium:</a:t>
            </a:r>
          </a:p>
          <a:p>
            <a:pPr lvl="1"/>
            <a:r>
              <a:rPr lang="en-GB" dirty="0"/>
              <a:t>Proposed coordinator:</a:t>
            </a:r>
            <a:r>
              <a:rPr lang="en-GB" i="1" dirty="0"/>
              <a:t> To be determined</a:t>
            </a:r>
          </a:p>
          <a:p>
            <a:pPr lvl="1"/>
            <a:r>
              <a:rPr lang="en-GB" dirty="0"/>
              <a:t>Partners / Other participants:  </a:t>
            </a:r>
          </a:p>
          <a:p>
            <a:pPr lvl="2"/>
            <a:r>
              <a:rPr lang="en-GB" i="1" dirty="0" err="1"/>
              <a:t>Crisotech</a:t>
            </a:r>
            <a:r>
              <a:rPr lang="en-GB" dirty="0"/>
              <a:t>, </a:t>
            </a:r>
          </a:p>
          <a:p>
            <a:pPr lvl="2"/>
            <a:r>
              <a:rPr lang="en-GB" i="1" dirty="0"/>
              <a:t>Masa Group, </a:t>
            </a:r>
          </a:p>
          <a:p>
            <a:pPr lvl="2"/>
            <a:r>
              <a:rPr lang="en-GB" i="1" dirty="0"/>
              <a:t>LEA on the go</a:t>
            </a:r>
          </a:p>
          <a:p>
            <a:endParaRPr lang="en-GB" dirty="0"/>
          </a:p>
          <a:p>
            <a:r>
              <a:rPr lang="en-GB" dirty="0"/>
              <a:t>Looking for partners with the following expertise/ technology/ application field:</a:t>
            </a:r>
          </a:p>
          <a:p>
            <a:pPr lvl="1"/>
            <a:r>
              <a:rPr lang="en-GB" dirty="0"/>
              <a:t>Coordinator of the project,</a:t>
            </a:r>
          </a:p>
          <a:p>
            <a:pPr lvl="1"/>
            <a:r>
              <a:rPr lang="en-GB" dirty="0"/>
              <a:t>SHS experts (societal impact </a:t>
            </a:r>
            <a:r>
              <a:rPr lang="en-GB" dirty="0" err="1"/>
              <a:t>modelisation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LEA (Civil security, law </a:t>
            </a:r>
            <a:r>
              <a:rPr lang="en-GB" dirty="0" err="1"/>
              <a:t>inforcement</a:t>
            </a:r>
            <a:r>
              <a:rPr lang="en-GB" dirty="0"/>
              <a:t>,…)</a:t>
            </a:r>
          </a:p>
          <a:p>
            <a:pPr lvl="1"/>
            <a:r>
              <a:rPr lang="en-GB" dirty="0"/>
              <a:t>Academic Institution (disaster </a:t>
            </a:r>
            <a:r>
              <a:rPr lang="en-GB" dirty="0" err="1"/>
              <a:t>modelisation</a:t>
            </a:r>
            <a:r>
              <a:rPr lang="en-GB" dirty="0"/>
              <a:t>, impact analysis,…)</a:t>
            </a:r>
          </a:p>
          <a:p>
            <a:pPr lvl="1"/>
            <a:r>
              <a:rPr lang="en-GB" dirty="0"/>
              <a:t>Industrial (</a:t>
            </a:r>
            <a:r>
              <a:rPr lang="en-GB" dirty="0" err="1"/>
              <a:t>Modelisation</a:t>
            </a:r>
            <a:r>
              <a:rPr lang="en-GB" dirty="0"/>
              <a:t>,…)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4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Louis Bernard - </a:t>
            </a:r>
            <a:r>
              <a:rPr lang="fr-FR" dirty="0" err="1">
                <a:solidFill>
                  <a:schemeClr val="bg1"/>
                </a:solidFill>
              </a:rPr>
              <a:t>louis.bernard@crisotech.com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11D5B47-CF55-4D7E-8084-947E4FE2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5FE0B8-E53E-A549-9A99-1A5CC4634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88" y="6358427"/>
            <a:ext cx="1800200" cy="6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78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291</Words>
  <Application>Microsoft Macintosh PowerPoint</Application>
  <PresentationFormat>Affichage à l'écran (4:3)</PresentationFormat>
  <Paragraphs>45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Adjacency</vt:lpstr>
      <vt:lpstr>Improve risk preparedness thru  crisis management &amp; simulation tools</vt:lpstr>
      <vt:lpstr>Proposal idea/content </vt:lpstr>
      <vt:lpstr>Présentation PowerPoint</vt:lpstr>
      <vt:lpstr>Project participants</vt:lpstr>
    </vt:vector>
  </TitlesOfParts>
  <Company>SINTEF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bsa</dc:creator>
  <cp:lastModifiedBy>Emmanuel Descola</cp:lastModifiedBy>
  <cp:revision>80</cp:revision>
  <cp:lastPrinted>2012-04-11T09:19:10Z</cp:lastPrinted>
  <dcterms:created xsi:type="dcterms:W3CDTF">2012-04-10T09:21:31Z</dcterms:created>
  <dcterms:modified xsi:type="dcterms:W3CDTF">2022-05-04T09:00:49Z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