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</p:sldIdLst>
  <p:sldSz cy="6858000" cx="9144000"/>
  <p:notesSz cx="6797675" cy="992662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  <p:ext uri="http://customooxmlschemas.google.com/">
      <go:slidesCustomData xmlns:go="http://customooxmlschemas.google.com/" r:id="rId11" roundtripDataSignature="AMtx7mhn+ssV1Gb4Dhus2aTiG/g5558mk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C8B5755-9AAF-4327-A01D-9645D04FF036}">
  <a:tblStyle styleId="{5C8B5755-9AAF-4327-A01D-9645D04FF036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fill>
          <a:solidFill>
            <a:srgbClr val="CFD7E7"/>
          </a:solidFill>
        </a:fill>
      </a:tcStyle>
    </a:band1H>
    <a:band2H>
      <a:tcTxStyle/>
    </a:band2H>
    <a:band1V>
      <a:tcTxStyle/>
      <a:tcStyle>
        <a:fill>
          <a:solidFill>
            <a:srgbClr val="CFD7E7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3127" orient="horz"/>
        <p:guide pos="2141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1" Type="http://customschemas.google.com/relationships/presentationmetadata" Target="metadata"/><Relationship Id="rId10" Type="http://schemas.openxmlformats.org/officeDocument/2006/relationships/slide" Target="slides/slide4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9" name="Google Shape;89;p1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:notes"/>
          <p:cNvSpPr txBox="1"/>
          <p:nvPr>
            <p:ph idx="12" type="sldNum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9" name="Google Shape;99;p2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2:notes"/>
          <p:cNvSpPr txBox="1"/>
          <p:nvPr>
            <p:ph idx="12" type="sldNum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1" name="Google Shape;111;p3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3:notes"/>
          <p:cNvSpPr txBox="1"/>
          <p:nvPr>
            <p:ph idx="12" type="sldNum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2" name="Google Shape;122;p4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4:notes"/>
          <p:cNvSpPr txBox="1"/>
          <p:nvPr>
            <p:ph idx="12" type="sldNum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6"/>
          <p:cNvSpPr txBox="1"/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4600"/>
              <a:buFont typeface="Cambria"/>
              <a:buNone/>
              <a:defRPr>
                <a:solidFill>
                  <a:srgbClr val="1F497D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6"/>
          <p:cNvSpPr txBox="1"/>
          <p:nvPr>
            <p:ph idx="1" type="body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1" name="Google Shape;21;p6"/>
          <p:cNvSpPr txBox="1"/>
          <p:nvPr>
            <p:ph idx="10" type="dt"/>
          </p:nvPr>
        </p:nvSpPr>
        <p:spPr>
          <a:xfrm rot="-5400000">
            <a:off x="7568128" y="1296968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11" type="ftr"/>
          </p:nvPr>
        </p:nvSpPr>
        <p:spPr>
          <a:xfrm rot="-5400000">
            <a:off x="6822080" y="3339160"/>
            <a:ext cx="3930497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1" sz="1800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6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/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5"/>
          <p:cNvSpPr txBox="1"/>
          <p:nvPr>
            <p:ph idx="1" type="body"/>
          </p:nvPr>
        </p:nvSpPr>
        <p:spPr>
          <a:xfrm rot="5400000">
            <a:off x="1866900" y="190500"/>
            <a:ext cx="4800600" cy="76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78" name="Google Shape;78;p15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5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5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>
            <p:ph type="title"/>
          </p:nvPr>
        </p:nvSpPr>
        <p:spPr>
          <a:xfrm rot="5400000">
            <a:off x="4579938" y="2324101"/>
            <a:ext cx="5851525" cy="17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6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4" name="Google Shape;84;p16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6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6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7"/>
          <p:cNvSpPr txBox="1"/>
          <p:nvPr>
            <p:ph type="ctrTitle"/>
          </p:nvPr>
        </p:nvSpPr>
        <p:spPr>
          <a:xfrm>
            <a:off x="685800" y="1905000"/>
            <a:ext cx="7543800" cy="25939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600"/>
              <a:buFont typeface="Cambria"/>
              <a:buNone/>
              <a:defRPr sz="6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7"/>
          <p:cNvSpPr txBox="1"/>
          <p:nvPr>
            <p:ph idx="1" type="subTitle"/>
          </p:nvPr>
        </p:nvSpPr>
        <p:spPr>
          <a:xfrm>
            <a:off x="685800" y="4572000"/>
            <a:ext cx="646176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4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lvl="1" algn="ctr">
              <a:spcBef>
                <a:spcPts val="400"/>
              </a:spcBef>
              <a:spcAft>
                <a:spcPts val="0"/>
              </a:spcAft>
              <a:buSzPts val="20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7" name="Google Shape;27;p7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7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7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8"/>
          <p:cNvSpPr txBox="1"/>
          <p:nvPr>
            <p:ph type="title"/>
          </p:nvPr>
        </p:nvSpPr>
        <p:spPr>
          <a:xfrm>
            <a:off x="722313" y="5486400"/>
            <a:ext cx="7659687" cy="116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Cambria"/>
              <a:buNone/>
              <a:defRPr b="0" sz="36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1" type="body"/>
          </p:nvPr>
        </p:nvSpPr>
        <p:spPr>
          <a:xfrm>
            <a:off x="722313" y="3852863"/>
            <a:ext cx="6135687" cy="16335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3" name="Google Shape;33;p8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8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/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9"/>
          <p:cNvSpPr txBox="1"/>
          <p:nvPr>
            <p:ph idx="1" type="body"/>
          </p:nvPr>
        </p:nvSpPr>
        <p:spPr>
          <a:xfrm>
            <a:off x="457200" y="1536192"/>
            <a:ext cx="3657600" cy="4590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419600" y="1536192"/>
            <a:ext cx="3657600" cy="4590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40" name="Google Shape;40;p9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9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9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600"/>
              <a:buFont typeface="Cambria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0"/>
          <p:cNvSpPr txBox="1"/>
          <p:nvPr>
            <p:ph idx="1" type="body"/>
          </p:nvPr>
        </p:nvSpPr>
        <p:spPr>
          <a:xfrm>
            <a:off x="457200" y="1535113"/>
            <a:ext cx="365760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400"/>
              </a:spcBef>
              <a:spcAft>
                <a:spcPts val="0"/>
              </a:spcAft>
              <a:buSzPts val="2000"/>
              <a:buNone/>
              <a:defRPr b="1" sz="2000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6" name="Google Shape;46;p10"/>
          <p:cNvSpPr txBox="1"/>
          <p:nvPr>
            <p:ph idx="2" type="body"/>
          </p:nvPr>
        </p:nvSpPr>
        <p:spPr>
          <a:xfrm>
            <a:off x="457200" y="2174875"/>
            <a:ext cx="3657600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47" name="Google Shape;47;p10"/>
          <p:cNvSpPr txBox="1"/>
          <p:nvPr>
            <p:ph idx="3" type="body"/>
          </p:nvPr>
        </p:nvSpPr>
        <p:spPr>
          <a:xfrm>
            <a:off x="4419600" y="1535113"/>
            <a:ext cx="365760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400"/>
              </a:spcBef>
              <a:spcAft>
                <a:spcPts val="0"/>
              </a:spcAft>
              <a:buSzPts val="2000"/>
              <a:buNone/>
              <a:defRPr b="1" sz="2000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10"/>
          <p:cNvSpPr txBox="1"/>
          <p:nvPr>
            <p:ph idx="4" type="body"/>
          </p:nvPr>
        </p:nvSpPr>
        <p:spPr>
          <a:xfrm>
            <a:off x="4419600" y="2174875"/>
            <a:ext cx="3657600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49" name="Google Shape;49;p10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0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0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/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1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2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title"/>
          </p:nvPr>
        </p:nvSpPr>
        <p:spPr>
          <a:xfrm>
            <a:off x="304801" y="5495544"/>
            <a:ext cx="7772400" cy="5943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Cambria"/>
              <a:buNone/>
              <a:defRPr b="1" sz="2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3"/>
          <p:cNvSpPr txBox="1"/>
          <p:nvPr>
            <p:ph idx="1" type="body"/>
          </p:nvPr>
        </p:nvSpPr>
        <p:spPr>
          <a:xfrm>
            <a:off x="304799" y="6096000"/>
            <a:ext cx="7772401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64" name="Google Shape;64;p13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3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3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67" name="Google Shape;67;p13"/>
          <p:cNvSpPr txBox="1"/>
          <p:nvPr>
            <p:ph idx="2" type="body"/>
          </p:nvPr>
        </p:nvSpPr>
        <p:spPr>
          <a:xfrm>
            <a:off x="304800" y="381000"/>
            <a:ext cx="7772400" cy="4942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title"/>
          </p:nvPr>
        </p:nvSpPr>
        <p:spPr>
          <a:xfrm>
            <a:off x="301752" y="5495278"/>
            <a:ext cx="7772400" cy="59462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Cambria"/>
              <a:buNone/>
              <a:defRPr b="1" sz="2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4"/>
          <p:cNvSpPr/>
          <p:nvPr>
            <p:ph idx="2" type="pic"/>
          </p:nvPr>
        </p:nvSpPr>
        <p:spPr>
          <a:xfrm>
            <a:off x="0" y="0"/>
            <a:ext cx="8458200" cy="5486400"/>
          </a:xfrm>
          <a:prstGeom prst="rect">
            <a:avLst/>
          </a:prstGeom>
          <a:noFill/>
          <a:ln>
            <a:noFill/>
          </a:ln>
        </p:spPr>
      </p:sp>
      <p:sp>
        <p:nvSpPr>
          <p:cNvPr id="71" name="Google Shape;71;p14"/>
          <p:cNvSpPr txBox="1"/>
          <p:nvPr>
            <p:ph idx="1" type="body"/>
          </p:nvPr>
        </p:nvSpPr>
        <p:spPr>
          <a:xfrm>
            <a:off x="301752" y="6096000"/>
            <a:ext cx="7772400" cy="6126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2" name="Google Shape;72;p14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4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74" name="Google Shape;74;p14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lt1"/>
            </a:gs>
            <a:gs pos="75000">
              <a:schemeClr val="lt1"/>
            </a:gs>
            <a:gs pos="100000">
              <a:srgbClr val="D8D8D8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/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600"/>
              <a:buFont typeface="Cambria"/>
              <a:buNone/>
              <a:defRPr b="0" i="0" sz="4600" u="none" cap="none" strike="noStrik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5"/>
          <p:cNvSpPr txBox="1"/>
          <p:nvPr>
            <p:ph idx="1" type="body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8300" lvl="0" marL="4572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5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5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5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5" name="Google Shape;15;p5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Google Shape;16;p5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Logo&#10;&#10;Description automatically generated" id="17" name="Google Shape;17;p5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07504" y="83158"/>
            <a:ext cx="1162284" cy="38296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remi.gelmini@ensosp.fr" TargetMode="External"/><Relationship Id="rId4" Type="http://schemas.openxmlformats.org/officeDocument/2006/relationships/hyperlink" Target="mailto:lea.taillandier@ensosp.fr" TargetMode="External"/><Relationship Id="rId5" Type="http://schemas.openxmlformats.org/officeDocument/2006/relationships/hyperlink" Target="mailto:remi.gelmini@ensosp.fr" TargetMode="External"/><Relationship Id="rId6" Type="http://schemas.openxmlformats.org/officeDocument/2006/relationships/hyperlink" Target="mailto:lea.taillandier@ensosp.fr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mailto:remi.gelmini@ensosp.fr" TargetMode="External"/><Relationship Id="rId4" Type="http://schemas.openxmlformats.org/officeDocument/2006/relationships/hyperlink" Target="mailto:lea.taillandier@ensosp.fr" TargetMode="External"/><Relationship Id="rId5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hyperlink" Target="mailto:remi.gelmini@ensosp.fr" TargetMode="External"/><Relationship Id="rId4" Type="http://schemas.openxmlformats.org/officeDocument/2006/relationships/hyperlink" Target="mailto:lea.taillandier@ensosp.fr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hyperlink" Target="mailto:remi.gelmini@ensosp.fr" TargetMode="External"/><Relationship Id="rId4" Type="http://schemas.openxmlformats.org/officeDocument/2006/relationships/hyperlink" Target="mailto:lea.taillandier@ensosp.fr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"/>
          <p:cNvSpPr txBox="1"/>
          <p:nvPr>
            <p:ph type="title"/>
          </p:nvPr>
        </p:nvSpPr>
        <p:spPr>
          <a:xfrm>
            <a:off x="262626" y="505271"/>
            <a:ext cx="7935180" cy="1051520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mbria"/>
              <a:buNone/>
            </a:pPr>
            <a:r>
              <a:rPr lang="en-GB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HILPEER</a:t>
            </a:r>
            <a:b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27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High-Impact Low-Probability Events Encompassing Response</a:t>
            </a:r>
            <a:endParaRPr sz="2700">
              <a:solidFill>
                <a:srgbClr val="002060"/>
              </a:solidFill>
            </a:endParaRPr>
          </a:p>
        </p:txBody>
      </p:sp>
      <p:sp>
        <p:nvSpPr>
          <p:cNvPr id="93" name="Google Shape;93;p1"/>
          <p:cNvSpPr txBox="1"/>
          <p:nvPr>
            <p:ph idx="1" type="body"/>
          </p:nvPr>
        </p:nvSpPr>
        <p:spPr>
          <a:xfrm>
            <a:off x="210276" y="1908394"/>
            <a:ext cx="7935300" cy="489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just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b="1" lang="en-GB"/>
              <a:t>Rémi Gelmini </a:t>
            </a:r>
            <a:r>
              <a:rPr lang="en-GB"/>
              <a:t>– Project Manager </a:t>
            </a:r>
            <a:r>
              <a:rPr lang="en-GB" u="sng">
                <a:solidFill>
                  <a:schemeClr val="hlink"/>
                </a:solidFill>
                <a:hlinkClick r:id="rId3"/>
              </a:rPr>
              <a:t>remi.gelmini@ensosp.fr</a:t>
            </a:r>
            <a:endParaRPr/>
          </a:p>
          <a:p>
            <a:pPr indent="-228600" lvl="1" marL="640080" rtl="0" algn="just"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b="1" lang="en-GB"/>
              <a:t>Léa Taillandier </a:t>
            </a:r>
            <a:r>
              <a:rPr lang="en-GB"/>
              <a:t>– Assistant Project Manager </a:t>
            </a:r>
            <a:r>
              <a:rPr lang="en-GB" u="sng">
                <a:solidFill>
                  <a:schemeClr val="hlink"/>
                </a:solidFill>
                <a:hlinkClick r:id="rId4"/>
              </a:rPr>
              <a:t>lea.taillandier@ensosp.fr</a:t>
            </a:r>
            <a:endParaRPr/>
          </a:p>
          <a:p>
            <a:pPr indent="0" lvl="1" marL="411480" rtl="0" algn="just">
              <a:spcBef>
                <a:spcPts val="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  <a:p>
            <a:pPr indent="-228600" lvl="0" marL="342900" rtl="0" algn="just">
              <a:spcBef>
                <a:spcPts val="440"/>
              </a:spcBef>
              <a:spcAft>
                <a:spcPts val="0"/>
              </a:spcAft>
              <a:buSzPts val="2200"/>
              <a:buChar char="•"/>
            </a:pPr>
            <a:r>
              <a:rPr b="1" lang="en-GB"/>
              <a:t>ENSOSP</a:t>
            </a:r>
            <a:r>
              <a:rPr lang="en-GB"/>
              <a:t> – The French National Fire Officers Academy</a:t>
            </a:r>
            <a:endParaRPr/>
          </a:p>
          <a:p>
            <a:pPr indent="-228600" lvl="0" marL="342900" rtl="0" algn="just">
              <a:spcBef>
                <a:spcPts val="440"/>
              </a:spcBef>
              <a:spcAft>
                <a:spcPts val="0"/>
              </a:spcAft>
              <a:buSzPts val="2200"/>
              <a:buChar char="•"/>
            </a:pPr>
            <a:r>
              <a:rPr b="1" lang="en-GB"/>
              <a:t>Role: </a:t>
            </a:r>
            <a:r>
              <a:rPr lang="en-GB"/>
              <a:t>Proposal Coordinator, Project Administrative Coordinator and WP/task leader (training)</a:t>
            </a:r>
            <a:endParaRPr/>
          </a:p>
          <a:p>
            <a:pPr indent="-88900" lvl="0" marL="342900" rtl="0" algn="just">
              <a:spcBef>
                <a:spcPts val="44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/>
          </a:p>
          <a:p>
            <a:pPr indent="-228600" lvl="0" marL="342900" rtl="0" algn="just">
              <a:spcBef>
                <a:spcPts val="440"/>
              </a:spcBef>
              <a:spcAft>
                <a:spcPts val="0"/>
              </a:spcAft>
              <a:buSzPts val="2200"/>
              <a:buChar char="•"/>
            </a:pPr>
            <a:r>
              <a:rPr b="1" lang="en-GB"/>
              <a:t>Proposal activity: </a:t>
            </a:r>
            <a:r>
              <a:rPr lang="en-GB"/>
              <a:t>HORIZON-CL3-2022-</a:t>
            </a:r>
            <a:r>
              <a:rPr b="1" lang="en-GB"/>
              <a:t>DRS-01-02</a:t>
            </a:r>
            <a:r>
              <a:rPr lang="en-GB"/>
              <a:t> : Enhanced preparedness and management of High-Impact Low-Probability or unexpected events</a:t>
            </a:r>
            <a:endParaRPr/>
          </a:p>
        </p:txBody>
      </p:sp>
      <p:sp>
        <p:nvSpPr>
          <p:cNvPr id="94" name="Google Shape;94;p1"/>
          <p:cNvSpPr txBox="1"/>
          <p:nvPr>
            <p:ph idx="11" type="ftr"/>
          </p:nvPr>
        </p:nvSpPr>
        <p:spPr>
          <a:xfrm rot="-5400000">
            <a:off x="6822080" y="3339160"/>
            <a:ext cx="3930497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/>
              <a:t>SMI2G 2022,  16-17 May 2022, Brussels</a:t>
            </a:r>
            <a:endParaRPr sz="1600"/>
          </a:p>
        </p:txBody>
      </p:sp>
      <p:sp>
        <p:nvSpPr>
          <p:cNvPr id="95" name="Google Shape;95;p1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96" name="Google Shape;96;p1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Rémi Gelmini - </a:t>
            </a:r>
            <a:r>
              <a:rPr b="0" i="0" lang="en-GB" sz="1800" u="sng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remi.gelmini@ensosp.fr</a:t>
            </a:r>
            <a:r>
              <a:rPr b="0" i="0" lang="en-GB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/ Léa Taillandier - </a:t>
            </a:r>
            <a:r>
              <a:rPr b="0" i="0" lang="en-GB" sz="1800" u="sng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lea.taillandier@ensosp.fr</a:t>
            </a:r>
            <a:r>
              <a:rPr b="0" i="0" lang="en-GB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"/>
          <p:cNvSpPr txBox="1"/>
          <p:nvPr>
            <p:ph type="title"/>
          </p:nvPr>
        </p:nvSpPr>
        <p:spPr>
          <a:xfrm>
            <a:off x="420216" y="0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4600"/>
              <a:buFont typeface="Cambria"/>
              <a:buNone/>
            </a:pPr>
            <a:r>
              <a:rPr lang="en-GB"/>
              <a:t>Proposal idea </a:t>
            </a:r>
            <a:endParaRPr/>
          </a:p>
        </p:txBody>
      </p:sp>
      <p:sp>
        <p:nvSpPr>
          <p:cNvPr id="103" name="Google Shape;103;p2"/>
          <p:cNvSpPr txBox="1"/>
          <p:nvPr>
            <p:ph idx="1" type="body"/>
          </p:nvPr>
        </p:nvSpPr>
        <p:spPr>
          <a:xfrm>
            <a:off x="174430" y="997462"/>
            <a:ext cx="8111572" cy="33268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114300" rtl="0" algn="l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GB" sz="1400" u="sng"/>
              <a:t>Aim of the proposal</a:t>
            </a:r>
            <a:r>
              <a:rPr lang="en-GB" sz="1400"/>
              <a:t>: Improve stakeholders’ preparedness, response and recovery to HILP risks / events at individual, national and international (European) levels</a:t>
            </a:r>
            <a:endParaRPr/>
          </a:p>
          <a:p>
            <a:pPr indent="0" lvl="0" marL="114300" rtl="0" algn="l">
              <a:spcBef>
                <a:spcPts val="28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400"/>
          </a:p>
          <a:p>
            <a:pPr indent="-228600" lvl="0" marL="342900" rtl="0" algn="l">
              <a:spcBef>
                <a:spcPts val="280"/>
              </a:spcBef>
              <a:spcAft>
                <a:spcPts val="0"/>
              </a:spcAft>
              <a:buSzPts val="1400"/>
              <a:buChar char="•"/>
            </a:pPr>
            <a:r>
              <a:rPr b="1" lang="en-GB" sz="1400"/>
              <a:t>HILP risks / events conceptualization</a:t>
            </a:r>
            <a:endParaRPr/>
          </a:p>
          <a:p>
            <a:pPr indent="-228600" lvl="1" marL="640080" rtl="0" algn="l">
              <a:spcBef>
                <a:spcPts val="280"/>
              </a:spcBef>
              <a:spcAft>
                <a:spcPts val="0"/>
              </a:spcAft>
              <a:buSzPts val="1400"/>
              <a:buChar char="•"/>
            </a:pPr>
            <a:r>
              <a:rPr lang="en-GB" sz="1400"/>
              <a:t>EU-wide generic definition taking into account the different dimensions of HILP risks/events</a:t>
            </a:r>
            <a:endParaRPr/>
          </a:p>
          <a:p>
            <a:pPr indent="-228600" lvl="1" marL="640080" rtl="0" algn="l">
              <a:spcBef>
                <a:spcPts val="280"/>
              </a:spcBef>
              <a:spcAft>
                <a:spcPts val="0"/>
              </a:spcAft>
              <a:buSzPts val="1400"/>
              <a:buChar char="•"/>
            </a:pPr>
            <a:r>
              <a:rPr lang="en-GB" sz="1400"/>
              <a:t>Study of past HILP events: impacts, preparedness and response </a:t>
            </a:r>
            <a:endParaRPr sz="1400"/>
          </a:p>
          <a:p>
            <a:pPr indent="0" lvl="1" marL="411480" rtl="0" algn="l">
              <a:spcBef>
                <a:spcPts val="28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400"/>
          </a:p>
          <a:p>
            <a:pPr indent="-228600" lvl="0" marL="342900" rtl="0" algn="l">
              <a:spcBef>
                <a:spcPts val="280"/>
              </a:spcBef>
              <a:spcAft>
                <a:spcPts val="0"/>
              </a:spcAft>
              <a:buSzPts val="1400"/>
              <a:buChar char="•"/>
            </a:pPr>
            <a:r>
              <a:rPr b="1" lang="en-GB" sz="1400"/>
              <a:t>Tools development </a:t>
            </a:r>
            <a:endParaRPr/>
          </a:p>
          <a:p>
            <a:pPr indent="-228600" lvl="1" marL="640080" rtl="0" algn="l">
              <a:spcBef>
                <a:spcPts val="280"/>
              </a:spcBef>
              <a:spcAft>
                <a:spcPts val="0"/>
              </a:spcAft>
              <a:buSzPts val="1400"/>
              <a:buChar char="•"/>
            </a:pPr>
            <a:r>
              <a:rPr lang="en-GB" sz="1400"/>
              <a:t>In close collaboration with end-users to maximise relevance</a:t>
            </a:r>
            <a:endParaRPr/>
          </a:p>
          <a:p>
            <a:pPr indent="-228600" lvl="1" marL="640080" rtl="0" algn="l">
              <a:spcBef>
                <a:spcPts val="280"/>
              </a:spcBef>
              <a:spcAft>
                <a:spcPts val="0"/>
              </a:spcAft>
              <a:buSzPts val="1400"/>
              <a:buChar char="•"/>
            </a:pPr>
            <a:r>
              <a:rPr lang="en-GB" sz="1400"/>
              <a:t>Generic tools: address different kind of impacts irrespective of the causes</a:t>
            </a:r>
            <a:endParaRPr/>
          </a:p>
          <a:p>
            <a:pPr indent="-228600" lvl="2" marL="1005839" rtl="0" algn="l">
              <a:spcBef>
                <a:spcPts val="280"/>
              </a:spcBef>
              <a:spcAft>
                <a:spcPts val="0"/>
              </a:spcAft>
              <a:buSzPts val="1400"/>
              <a:buChar char="•"/>
            </a:pPr>
            <a:r>
              <a:rPr lang="en-GB" sz="1400"/>
              <a:t>Risk assessment and decision-making tools ;</a:t>
            </a:r>
            <a:endParaRPr sz="1400"/>
          </a:p>
          <a:p>
            <a:pPr indent="-228600" lvl="2" marL="1005839" rtl="0" algn="l">
              <a:spcBef>
                <a:spcPts val="280"/>
              </a:spcBef>
              <a:spcAft>
                <a:spcPts val="0"/>
              </a:spcAft>
              <a:buSzPts val="1400"/>
              <a:buChar char="•"/>
            </a:pPr>
            <a:r>
              <a:rPr lang="en-GB" sz="1400"/>
              <a:t>Simulation Tool </a:t>
            </a:r>
            <a:endParaRPr sz="1400"/>
          </a:p>
          <a:p>
            <a:pPr indent="-228600" lvl="2" marL="1005839" rtl="0" algn="l">
              <a:spcBef>
                <a:spcPts val="280"/>
              </a:spcBef>
              <a:spcAft>
                <a:spcPts val="0"/>
              </a:spcAft>
              <a:buSzPts val="1400"/>
              <a:buChar char="•"/>
            </a:pPr>
            <a:r>
              <a:rPr lang="en-GB" sz="1400"/>
              <a:t>Dynamic Database</a:t>
            </a:r>
            <a:endParaRPr/>
          </a:p>
        </p:txBody>
      </p:sp>
      <p:sp>
        <p:nvSpPr>
          <p:cNvPr id="104" name="Google Shape;104;p2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05" name="Google Shape;105;p2"/>
          <p:cNvSpPr txBox="1"/>
          <p:nvPr/>
        </p:nvSpPr>
        <p:spPr>
          <a:xfrm>
            <a:off x="0" y="6488668"/>
            <a:ext cx="8460432" cy="36933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Rémi Gelmini - </a:t>
            </a:r>
            <a:r>
              <a:rPr lang="en-GB" sz="18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remi.gelmini@ensosp.fr</a:t>
            </a:r>
            <a:r>
              <a:rPr lang="en-GB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/ Léa Taillandier - </a:t>
            </a:r>
            <a:r>
              <a:rPr lang="en-GB" sz="18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lea.taillandier@ensosp.fr</a:t>
            </a:r>
            <a:r>
              <a:rPr lang="en-GB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106" name="Google Shape;106;p2"/>
          <p:cNvSpPr txBox="1"/>
          <p:nvPr>
            <p:ph idx="11" type="ftr"/>
          </p:nvPr>
        </p:nvSpPr>
        <p:spPr>
          <a:xfrm rot="-5400000">
            <a:off x="6822080" y="3339160"/>
            <a:ext cx="3930497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/>
              <a:t>SMI2G 2022,  16-17 May 2022, Brussels</a:t>
            </a:r>
            <a:endParaRPr sz="1600"/>
          </a:p>
        </p:txBody>
      </p:sp>
      <p:pic>
        <p:nvPicPr>
          <p:cNvPr id="107" name="Google Shape;107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368166" y="3795014"/>
            <a:ext cx="5077060" cy="2586313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2"/>
          <p:cNvSpPr txBox="1"/>
          <p:nvPr/>
        </p:nvSpPr>
        <p:spPr>
          <a:xfrm>
            <a:off x="174430" y="4478741"/>
            <a:ext cx="3107174" cy="1748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286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4F81BD"/>
              </a:buClr>
              <a:buSzPts val="1400"/>
              <a:buFont typeface="Arial"/>
              <a:buChar char="•"/>
            </a:pPr>
            <a:r>
              <a:rPr b="1" lang="en-GB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Ensuring training to HILPEER tools and Performing Tests and Validation of tools</a:t>
            </a:r>
            <a:endParaRPr/>
          </a:p>
          <a:p>
            <a:pPr indent="0" lvl="0" marL="114300" marR="0" rtl="0" algn="l">
              <a:spcBef>
                <a:spcPts val="28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342900" marR="0" rtl="0" algn="l">
              <a:spcBef>
                <a:spcPts val="280"/>
              </a:spcBef>
              <a:spcAft>
                <a:spcPts val="0"/>
              </a:spcAft>
              <a:buClr>
                <a:srgbClr val="4F81BD"/>
              </a:buClr>
              <a:buSzPts val="1400"/>
              <a:buFont typeface="Arial"/>
              <a:buChar char="•"/>
            </a:pPr>
            <a:r>
              <a:rPr b="1" lang="en-GB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Producing Guidelines and Recommendations</a:t>
            </a:r>
            <a:endParaRPr/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"/>
          <p:cNvSpPr txBox="1"/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4600"/>
              <a:buFont typeface="Cambria"/>
              <a:buNone/>
            </a:pPr>
            <a:r>
              <a:rPr lang="en-GB"/>
              <a:t>Project participants (1)</a:t>
            </a:r>
            <a:endParaRPr/>
          </a:p>
        </p:txBody>
      </p:sp>
      <p:sp>
        <p:nvSpPr>
          <p:cNvPr id="115" name="Google Shape;115;p3"/>
          <p:cNvSpPr txBox="1"/>
          <p:nvPr>
            <p:ph idx="1" type="body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GB"/>
              <a:t>Existing consortium:</a:t>
            </a:r>
            <a:endParaRPr/>
          </a:p>
          <a:p>
            <a:pPr indent="-228600" lvl="1" marL="640080" rtl="0" algn="l"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Proposed coordinator:</a:t>
            </a:r>
            <a:r>
              <a:rPr i="1" lang="en-GB"/>
              <a:t> </a:t>
            </a:r>
            <a:r>
              <a:rPr b="1" lang="en-GB"/>
              <a:t>ENSOSP</a:t>
            </a:r>
            <a:endParaRPr b="1"/>
          </a:p>
          <a:p>
            <a:pPr indent="-228600" lvl="1" marL="640080" rtl="0" algn="l"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Partners / Other participants:  </a:t>
            </a:r>
            <a:endParaRPr/>
          </a:p>
          <a:p>
            <a:pPr indent="0" lvl="1" marL="411480" rtl="0" algn="l">
              <a:spcBef>
                <a:spcPts val="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  <a:p>
            <a:pPr indent="0" lvl="1" marL="85725" rtl="0" algn="l">
              <a:spcBef>
                <a:spcPts val="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  <p:sp>
        <p:nvSpPr>
          <p:cNvPr id="116" name="Google Shape;116;p3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17" name="Google Shape;117;p3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Rémi Gelmini - </a:t>
            </a:r>
            <a:r>
              <a:rPr lang="en-GB" sz="18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remi.gelmini@ensosp.fr</a:t>
            </a:r>
            <a:r>
              <a:rPr lang="en-GB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/ Léa Taillandier - </a:t>
            </a:r>
            <a:r>
              <a:rPr lang="en-GB" sz="18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lea.taillandier@ensosp.fr</a:t>
            </a:r>
            <a:r>
              <a:rPr lang="en-GB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118" name="Google Shape;118;p3"/>
          <p:cNvSpPr txBox="1"/>
          <p:nvPr>
            <p:ph idx="11" type="ftr"/>
          </p:nvPr>
        </p:nvSpPr>
        <p:spPr>
          <a:xfrm rot="-5400000">
            <a:off x="6822080" y="3339160"/>
            <a:ext cx="3930497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/>
              <a:t>SMI2G 2022,  16-17 May 2022, Brussels</a:t>
            </a:r>
            <a:endParaRPr sz="1600"/>
          </a:p>
        </p:txBody>
      </p:sp>
      <p:graphicFrame>
        <p:nvGraphicFramePr>
          <p:cNvPr id="119" name="Google Shape;119;p3"/>
          <p:cNvGraphicFramePr/>
          <p:nvPr/>
        </p:nvGraphicFramePr>
        <p:xfrm>
          <a:off x="457200" y="292494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{5C8B5755-9AAF-4327-A01D-9645D04FF036}</a:tableStyleId>
              </a:tblPr>
              <a:tblGrid>
                <a:gridCol w="1890200"/>
                <a:gridCol w="1443650"/>
                <a:gridCol w="2336775"/>
                <a:gridCol w="1890200"/>
              </a:tblGrid>
              <a:tr h="2238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Type of partner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Country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Expertise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Confirmed(?)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</a:tr>
              <a:tr h="3863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Research Centre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FR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Crisis management and training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YES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</a:tr>
              <a:tr h="3863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University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FR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Social Sciences and Humanities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YES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</a:tr>
              <a:tr h="3863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End-User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DE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Crisis preparedness, management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YES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</a:tr>
              <a:tr h="3863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Consultancy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BE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Communication / Dissemination / Events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YES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</a:tr>
              <a:tr h="2238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SME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ES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cap="none" strike="noStrike"/>
                        <a:t>Development of tools</a:t>
                      </a:r>
                      <a:endParaRPr sz="1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/>
                        <a:t>YES</a:t>
                      </a:r>
                      <a:endParaRPr sz="1400"/>
                    </a:p>
                  </a:txBody>
                  <a:tcPr marT="45725" marB="45725" marR="91450" marL="91450" anchor="ctr"/>
                </a:tc>
              </a:tr>
              <a:tr h="2238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/>
                        <a:t>End-user</a:t>
                      </a:r>
                      <a:endParaRPr sz="14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/>
                        <a:t>GR</a:t>
                      </a:r>
                      <a:endParaRPr sz="14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/>
                        <a:t>Search and Rescue</a:t>
                      </a:r>
                      <a:endParaRPr sz="14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/>
                        <a:t>YES</a:t>
                      </a:r>
                      <a:endParaRPr sz="1400"/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4"/>
          <p:cNvSpPr txBox="1"/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4600"/>
              <a:buFont typeface="Cambria"/>
              <a:buNone/>
            </a:pPr>
            <a:r>
              <a:rPr lang="en-GB"/>
              <a:t>Project participants (2)</a:t>
            </a:r>
            <a:endParaRPr/>
          </a:p>
        </p:txBody>
      </p:sp>
      <p:sp>
        <p:nvSpPr>
          <p:cNvPr id="126" name="Google Shape;126;p4"/>
          <p:cNvSpPr txBox="1"/>
          <p:nvPr>
            <p:ph idx="1" type="body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GB"/>
              <a:t>Looking for partners with the following expertise/ technology/ application field:</a:t>
            </a:r>
            <a:endParaRPr i="1"/>
          </a:p>
          <a:p>
            <a:pPr indent="-228600" lvl="1" marL="640080" rtl="0" algn="l"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b="1" lang="en-GB"/>
              <a:t>Scientific coordinator </a:t>
            </a:r>
            <a:r>
              <a:rPr lang="en-GB"/>
              <a:t>with expertise on Social Sciences and Humanities</a:t>
            </a:r>
            <a:endParaRPr/>
          </a:p>
          <a:p>
            <a:pPr indent="-228600" lvl="1" marL="640080" rtl="0" algn="l"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b="1" lang="en-GB"/>
              <a:t>Practitioners</a:t>
            </a:r>
            <a:r>
              <a:rPr lang="en-GB"/>
              <a:t> having the capabilities to organise tests and demonstrations</a:t>
            </a:r>
            <a:endParaRPr/>
          </a:p>
          <a:p>
            <a:pPr indent="-228600" lvl="1" marL="640080" rtl="0" algn="l"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Organisations from countries having </a:t>
            </a:r>
            <a:r>
              <a:rPr b="1" lang="en-GB"/>
              <a:t>experienced catastrophic events</a:t>
            </a:r>
            <a:r>
              <a:rPr lang="en-GB"/>
              <a:t> recently such as Germany, Belgium, the Netherlands, Greece, Slovenia, Portugal… </a:t>
            </a:r>
            <a:endParaRPr/>
          </a:p>
          <a:p>
            <a:pPr indent="-228600" lvl="1" marL="640080" rtl="0" algn="l"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b="1" lang="en-GB"/>
              <a:t>Research centres and providers of innovative solutions </a:t>
            </a:r>
            <a:r>
              <a:rPr lang="en-GB"/>
              <a:t>in the field of crisis management</a:t>
            </a:r>
            <a:endParaRPr/>
          </a:p>
          <a:p>
            <a:pPr indent="-101600" lvl="1" marL="640080" rtl="0" algn="l">
              <a:spcBef>
                <a:spcPts val="4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  <p:sp>
        <p:nvSpPr>
          <p:cNvPr id="127" name="Google Shape;127;p4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28" name="Google Shape;128;p4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Rémi Gelmini - </a:t>
            </a:r>
            <a:r>
              <a:rPr lang="en-GB" sz="18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remi.gelmini@ensosp.fr</a:t>
            </a:r>
            <a:r>
              <a:rPr lang="en-GB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/ Léa Taillandier - </a:t>
            </a:r>
            <a:r>
              <a:rPr lang="en-GB" sz="18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lea.taillandier@ensosp.fr</a:t>
            </a:r>
            <a:r>
              <a:rPr lang="en-GB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129" name="Google Shape;129;p4"/>
          <p:cNvSpPr txBox="1"/>
          <p:nvPr>
            <p:ph idx="11" type="ftr"/>
          </p:nvPr>
        </p:nvSpPr>
        <p:spPr>
          <a:xfrm rot="-5400000">
            <a:off x="6822080" y="3339160"/>
            <a:ext cx="3930497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/>
              <a:t>SMI2G 2022,  16-17 May 2022, Brussels</a:t>
            </a:r>
            <a:endParaRPr sz="1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Adjacency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2012-04-10T09:21:31Z</dcterms:created>
  <dc:creator>bsa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