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1" roundtripDataSignature="AMtx7mhn+ssV1Gb4Dhus2aTiG/g5558m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C8B5755-9AAF-4327-A01D-9645D04FF036}">
  <a:tblStyle styleId="{5C8B5755-9AAF-4327-A01D-9645D04FF03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  <a:defRPr>
                <a:solidFill>
                  <a:srgbClr val="1F49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 rot="-5400000">
            <a:off x="7568128" y="1296968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 rot="5400000">
            <a:off x="4579938" y="2324101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0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7504" y="83158"/>
            <a:ext cx="1162284" cy="3829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emi.gelmini@ensosp.fr" TargetMode="External"/><Relationship Id="rId4" Type="http://schemas.openxmlformats.org/officeDocument/2006/relationships/hyperlink" Target="mailto:lea.taillandier@ensosp.fr" TargetMode="External"/><Relationship Id="rId5" Type="http://schemas.openxmlformats.org/officeDocument/2006/relationships/hyperlink" Target="mailto:remi.gelmini@ensosp.fr" TargetMode="External"/><Relationship Id="rId6" Type="http://schemas.openxmlformats.org/officeDocument/2006/relationships/hyperlink" Target="mailto:lea.taillandier@ensosp.f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remi.gelmini@ensosp.fr" TargetMode="External"/><Relationship Id="rId4" Type="http://schemas.openxmlformats.org/officeDocument/2006/relationships/hyperlink" Target="mailto:lea.taillandier@ensosp.fr" TargetMode="External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remi.gelmini@ensosp.fr" TargetMode="External"/><Relationship Id="rId4" Type="http://schemas.openxmlformats.org/officeDocument/2006/relationships/hyperlink" Target="mailto:lea.taillandier@ensosp.f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remi.gelmini@ensosp.fr" TargetMode="External"/><Relationship Id="rId4" Type="http://schemas.openxmlformats.org/officeDocument/2006/relationships/hyperlink" Target="mailto:lea.taillandier@ensosp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title"/>
          </p:nvPr>
        </p:nvSpPr>
        <p:spPr>
          <a:xfrm>
            <a:off x="262626" y="505271"/>
            <a:ext cx="7935180" cy="10515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GB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HILPEER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7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High-Impact Low-Probability Events Encompassing Response</a:t>
            </a:r>
            <a:endParaRPr sz="2700">
              <a:solidFill>
                <a:srgbClr val="002060"/>
              </a:solidFill>
            </a:endParaRPr>
          </a:p>
        </p:txBody>
      </p:sp>
      <p:sp>
        <p:nvSpPr>
          <p:cNvPr id="93" name="Google Shape;93;p1"/>
          <p:cNvSpPr txBox="1"/>
          <p:nvPr>
            <p:ph idx="1" type="body"/>
          </p:nvPr>
        </p:nvSpPr>
        <p:spPr>
          <a:xfrm>
            <a:off x="210276" y="1908394"/>
            <a:ext cx="7935300" cy="48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just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b="1" lang="en-GB"/>
              <a:t>Rémi Gelmini </a:t>
            </a:r>
            <a:r>
              <a:rPr lang="en-GB"/>
              <a:t>– Project Manager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remi.gelmini@ensosp.fr</a:t>
            </a:r>
            <a:endParaRPr/>
          </a:p>
          <a:p>
            <a:pPr indent="-228600" lvl="1" marL="640080" rtl="0" algn="just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b="1" lang="en-GB"/>
              <a:t>Léa Taillandier </a:t>
            </a:r>
            <a:r>
              <a:rPr lang="en-GB"/>
              <a:t>– Assistant Project Manager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lea.taillandier@ensosp.fr</a:t>
            </a:r>
            <a:endParaRPr/>
          </a:p>
          <a:p>
            <a:pPr indent="0" lvl="1" marL="411480" rtl="0" algn="just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228600" lvl="0" marL="342900" rtl="0" algn="just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b="1" lang="en-GB"/>
              <a:t>ENSOSP</a:t>
            </a:r>
            <a:r>
              <a:rPr lang="en-GB"/>
              <a:t> – The French National Fire Officers Academy</a:t>
            </a:r>
            <a:endParaRPr/>
          </a:p>
          <a:p>
            <a:pPr indent="-228600" lvl="0" marL="342900" rtl="0" algn="just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b="1" lang="en-GB"/>
              <a:t>Role: </a:t>
            </a:r>
            <a:r>
              <a:rPr lang="en-GB"/>
              <a:t>Proposal Coordinator, Project Administrative Coordinator and WP/task leader (training)</a:t>
            </a:r>
            <a:endParaRPr/>
          </a:p>
          <a:p>
            <a:pPr indent="-88900" lvl="0" marL="342900" rtl="0" algn="just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28600" lvl="0" marL="342900" rtl="0" algn="just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b="1" lang="en-GB"/>
              <a:t>Proposal activity: </a:t>
            </a:r>
            <a:r>
              <a:rPr lang="en-GB"/>
              <a:t>HORIZON-CL3-2022-</a:t>
            </a:r>
            <a:r>
              <a:rPr b="1" lang="en-GB"/>
              <a:t>DRS-01-02</a:t>
            </a:r>
            <a:r>
              <a:rPr lang="en-GB"/>
              <a:t> : Enhanced preparedness and management of High-Impact Low-Probability or unexpected events</a:t>
            </a:r>
            <a:endParaRPr/>
          </a:p>
        </p:txBody>
      </p:sp>
      <p:sp>
        <p:nvSpPr>
          <p:cNvPr id="94" name="Google Shape;94;p1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  <p:sp>
        <p:nvSpPr>
          <p:cNvPr id="95" name="Google Shape;95;p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Rémi Gelmini - </a:t>
            </a:r>
            <a:r>
              <a:rPr b="0" i="0" lang="en-GB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remi.gelmini@ensosp.fr</a:t>
            </a: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/ Léa Taillandier - </a:t>
            </a:r>
            <a:r>
              <a:rPr b="0" i="0" lang="en-GB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lea.taillandier@ensosp.fr</a:t>
            </a: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420216" y="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</a:pPr>
            <a:r>
              <a:rPr lang="en-GB"/>
              <a:t>Proposal idea 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174430" y="997462"/>
            <a:ext cx="8111572" cy="3326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1400" u="sng"/>
              <a:t>Aim of the proposal</a:t>
            </a:r>
            <a:r>
              <a:rPr lang="en-GB" sz="1400"/>
              <a:t>: Improve stakeholders’ preparedness, response and recovery to HILP risks / events at individual, national and international (European) levels</a:t>
            </a:r>
            <a:endParaRPr/>
          </a:p>
          <a:p>
            <a:pPr indent="0" lvl="0" marL="114300" rtl="0" algn="l"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28600" lvl="0" marL="34290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b="1" lang="en-GB" sz="1400"/>
              <a:t>HILP risks / events conceptualization</a:t>
            </a:r>
            <a:endParaRPr/>
          </a:p>
          <a:p>
            <a:pPr indent="-228600" lvl="1" marL="64008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EU-wide generic definition taking into account the different dimensions of HILP risks/events</a:t>
            </a:r>
            <a:endParaRPr/>
          </a:p>
          <a:p>
            <a:pPr indent="-228600" lvl="1" marL="64008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Study of past HILP events: impacts, preparedness and response </a:t>
            </a:r>
            <a:endParaRPr sz="1400"/>
          </a:p>
          <a:p>
            <a:pPr indent="0" lvl="1" marL="411480" rtl="0" algn="l"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28600" lvl="0" marL="34290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b="1" lang="en-GB" sz="1400"/>
              <a:t>Tools development </a:t>
            </a:r>
            <a:endParaRPr/>
          </a:p>
          <a:p>
            <a:pPr indent="-228600" lvl="1" marL="64008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In close collaboration with end-users to maximise relevance</a:t>
            </a:r>
            <a:endParaRPr/>
          </a:p>
          <a:p>
            <a:pPr indent="-228600" lvl="1" marL="64008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Generic tools: address different kind of impacts irrespective of the causes</a:t>
            </a:r>
            <a:endParaRPr/>
          </a:p>
          <a:p>
            <a:pPr indent="-228600" lvl="2" marL="1005839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Risk assessment and decision-making tools ;</a:t>
            </a:r>
            <a:endParaRPr sz="1400"/>
          </a:p>
          <a:p>
            <a:pPr indent="-228600" lvl="2" marL="1005839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Simulation Tool </a:t>
            </a:r>
            <a:endParaRPr sz="1400"/>
          </a:p>
          <a:p>
            <a:pPr indent="-228600" lvl="2" marL="1005839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Dynamic Database</a:t>
            </a:r>
            <a:endParaRPr/>
          </a:p>
        </p:txBody>
      </p:sp>
      <p:sp>
        <p:nvSpPr>
          <p:cNvPr id="104" name="Google Shape;104;p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648866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Rémi Gelmini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remi.gelmini@ensosp.fr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/ Léa Taillandier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lea.taillandier@ensosp.fr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6" name="Google Shape;106;p2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68166" y="3795014"/>
            <a:ext cx="5077060" cy="25863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 txBox="1"/>
          <p:nvPr/>
        </p:nvSpPr>
        <p:spPr>
          <a:xfrm>
            <a:off x="174430" y="4478741"/>
            <a:ext cx="3107174" cy="1748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1400"/>
              <a:buFont typeface="Arial"/>
              <a:buChar char="•"/>
            </a:pPr>
            <a:r>
              <a:rPr b="1" lang="en-GB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Ensuring training to HILPEER tools and Performing Tests and Validation of tools</a:t>
            </a:r>
            <a:endParaRPr/>
          </a:p>
          <a:p>
            <a:pPr indent="0" lvl="0" marL="11430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280"/>
              </a:spcBef>
              <a:spcAft>
                <a:spcPts val="0"/>
              </a:spcAft>
              <a:buClr>
                <a:srgbClr val="4F81BD"/>
              </a:buClr>
              <a:buSzPts val="1400"/>
              <a:buFont typeface="Arial"/>
              <a:buChar char="•"/>
            </a:pPr>
            <a:r>
              <a:rPr b="1" lang="en-GB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Producing Guidelines and Recommendations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</a:pPr>
            <a:r>
              <a:rPr lang="en-GB"/>
              <a:t>Project participants (1)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GB"/>
              <a:t>Existing consortium: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Proposed coordinator:</a:t>
            </a:r>
            <a:r>
              <a:rPr i="1" lang="en-GB"/>
              <a:t> </a:t>
            </a:r>
            <a:r>
              <a:rPr b="1" lang="en-GB"/>
              <a:t>ENSOSP</a:t>
            </a:r>
            <a:endParaRPr b="1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Partners / Other participants:  </a:t>
            </a:r>
            <a:endParaRPr/>
          </a:p>
          <a:p>
            <a:pPr indent="0" lvl="1" marL="41148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1" marL="85725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16" name="Google Shape;116;p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Rémi Gelmini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remi.gelmini@ensosp.fr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/ Léa Taillandier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lea.taillandier@ensosp.fr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8" name="Google Shape;118;p3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  <p:graphicFrame>
        <p:nvGraphicFramePr>
          <p:cNvPr id="119" name="Google Shape;119;p3"/>
          <p:cNvGraphicFramePr/>
          <p:nvPr/>
        </p:nvGraphicFramePr>
        <p:xfrm>
          <a:off x="457200" y="292494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{5C8B5755-9AAF-4327-A01D-9645D04FF036}</a:tableStyleId>
              </a:tblPr>
              <a:tblGrid>
                <a:gridCol w="1890200"/>
                <a:gridCol w="1443650"/>
                <a:gridCol w="2336775"/>
                <a:gridCol w="1890200"/>
              </a:tblGrid>
              <a:tr h="223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Type of partner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Country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Expertise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Confirmed(?)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86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Research Centre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FR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Crisis management and training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YES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86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University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FR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Social Sciences and Humanities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YES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86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End-User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DE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Crisis preparedness, management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YES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86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Consultancy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BE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Communication / Dissemination / Events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YES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223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SME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ES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Development of tools</a:t>
                      </a:r>
                      <a:endParaRPr sz="1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YES</a:t>
                      </a:r>
                      <a:endParaRPr sz="1400"/>
                    </a:p>
                  </a:txBody>
                  <a:tcPr marT="45725" marB="45725" marR="91450" marL="91450" anchor="ctr"/>
                </a:tc>
              </a:tr>
              <a:tr h="223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End-user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GR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Search and Rescue</a:t>
                      </a:r>
                      <a:endParaRPr sz="1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YES</a:t>
                      </a:r>
                      <a:endParaRPr sz="14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</a:pPr>
            <a:r>
              <a:rPr lang="en-GB"/>
              <a:t>Project participants (2)</a:t>
            </a:r>
            <a:endParaRPr/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GB"/>
              <a:t>Looking for partners with the following expertise/ technology/ application field:</a:t>
            </a:r>
            <a:endParaRPr i="1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b="1" lang="en-GB"/>
              <a:t>Scientific coordinator </a:t>
            </a:r>
            <a:r>
              <a:rPr lang="en-GB"/>
              <a:t>with expertise on Social Sciences and Humanities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b="1" lang="en-GB"/>
              <a:t>Practitioners</a:t>
            </a:r>
            <a:r>
              <a:rPr lang="en-GB"/>
              <a:t> having the capabilities to organise tests and demonstrations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Organisations from countries having </a:t>
            </a:r>
            <a:r>
              <a:rPr b="1" lang="en-GB"/>
              <a:t>experienced catastrophic events</a:t>
            </a:r>
            <a:r>
              <a:rPr lang="en-GB"/>
              <a:t> recently such as Germany, Belgium, the Netherlands, Greece, Slovenia, Portugal… 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b="1" lang="en-GB"/>
              <a:t>Research centres and providers of innovative solutions </a:t>
            </a:r>
            <a:r>
              <a:rPr lang="en-GB"/>
              <a:t>in the field of crisis management</a:t>
            </a:r>
            <a:endParaRPr/>
          </a:p>
          <a:p>
            <a:pPr indent="-101600" lvl="1" marL="64008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7" name="Google Shape;127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4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Rémi Gelmini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remi.gelmini@ensosp.fr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/ Léa Taillandier - </a:t>
            </a:r>
            <a:r>
              <a:rPr lang="en-GB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lea.taillandier@ensosp.fr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29" name="Google Shape;129;p4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2012-04-10T09:21:31Z</dcterms:created>
  <dc:creator>bsa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