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e-Frech, Isabelle" initials="LI" lastIdx="1" clrIdx="0">
    <p:extLst>
      <p:ext uri="{19B8F6BF-5375-455C-9EA6-DF929625EA0E}">
        <p15:presenceInfo xmlns:p15="http://schemas.microsoft.com/office/powerpoint/2012/main" userId="S-1-5-21-117609710-1708537768-839522115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0"/>
    <p:restoredTop sz="95934"/>
  </p:normalViewPr>
  <p:slideViewPr>
    <p:cSldViewPr>
      <p:cViewPr varScale="1">
        <p:scale>
          <a:sx n="126" d="100"/>
          <a:sy n="126" d="100"/>
        </p:scale>
        <p:origin x="520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4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Hall" userId="c91b0b126f4fe43d" providerId="LiveId" clId="{25FC5F45-B056-4A02-A449-74F095BDC074}"/>
    <pc:docChg chg="custSel modSld modMainMaster">
      <pc:chgData name="Jon Hall" userId="c91b0b126f4fe43d" providerId="LiveId" clId="{25FC5F45-B056-4A02-A449-74F095BDC074}" dt="2022-04-01T14:52:39.806" v="8"/>
      <pc:docMkLst>
        <pc:docMk/>
      </pc:docMkLst>
      <pc:sldChg chg="addSp delSp modSp mod">
        <pc:chgData name="Jon Hall" userId="c91b0b126f4fe43d" providerId="LiveId" clId="{25FC5F45-B056-4A02-A449-74F095BDC074}" dt="2022-04-01T14:52:27.884" v="7" actId="21"/>
        <pc:sldMkLst>
          <pc:docMk/>
          <pc:sldMk cId="375647284" sldId="256"/>
        </pc:sldMkLst>
        <pc:picChg chg="add del mod">
          <ac:chgData name="Jon Hall" userId="c91b0b126f4fe43d" providerId="LiveId" clId="{25FC5F45-B056-4A02-A449-74F095BDC074}" dt="2022-04-01T14:52:27.884" v="7" actId="21"/>
          <ac:picMkLst>
            <pc:docMk/>
            <pc:sldMk cId="375647284" sldId="256"/>
            <ac:picMk id="8" creationId="{A1DB7233-68F5-4753-88EA-E8B49C25D5C6}"/>
          </ac:picMkLst>
        </pc:picChg>
      </pc:sldChg>
      <pc:sldMasterChg chg="addSp modSp">
        <pc:chgData name="Jon Hall" userId="c91b0b126f4fe43d" providerId="LiveId" clId="{25FC5F45-B056-4A02-A449-74F095BDC074}" dt="2022-04-01T14:52:39.806" v="8"/>
        <pc:sldMasterMkLst>
          <pc:docMk/>
          <pc:sldMasterMk cId="0" sldId="2147484032"/>
        </pc:sldMasterMkLst>
        <pc:picChg chg="add mod">
          <ac:chgData name="Jon Hall" userId="c91b0b126f4fe43d" providerId="LiveId" clId="{25FC5F45-B056-4A02-A449-74F095BDC074}" dt="2022-04-01T14:52:39.806" v="8"/>
          <ac:picMkLst>
            <pc:docMk/>
            <pc:sldMasterMk cId="0" sldId="2147484032"/>
            <ac:picMk id="9" creationId="{3B9BEB5F-9397-4989-92C3-B6F972B171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9A57-E74E-46E1-802D-7A22AF04449B}" type="datetimeFigureOut">
              <a:rPr lang="nb-NO" smtClean="0"/>
              <a:t>14.04.2022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EE95-CAE1-4F76-9BA5-67014284A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AE16-7661-4E0B-A4D1-B7861D0EB727}" type="datetimeFigureOut">
              <a:rPr lang="nb-NO" smtClean="0"/>
              <a:t>14.04.2022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F38B-621D-4BCD-89A9-FBD666408D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4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7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44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B791-8C77-4131-8050-7A4FF8BE2C3F}" type="datetime1">
              <a:rPr lang="nb-NO" smtClean="0"/>
              <a:t>14.04.2022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BE01-EF28-4328-A547-63D203B7BB90}" type="datetime1">
              <a:rPr lang="nb-NO" smtClean="0"/>
              <a:t>14.04.2022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3837-941D-41DE-A61A-77DD77D7AEB6}" type="datetime1">
              <a:rPr lang="nb-NO" smtClean="0"/>
              <a:t>14.04.2022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14.04.2022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619-7BC7-410B-B2E3-9D711E67A1CD}" type="datetime1">
              <a:rPr lang="nb-NO" smtClean="0"/>
              <a:t>14.04.2022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F34-FB92-4B61-BC7B-F6E9B072AB18}" type="datetime1">
              <a:rPr lang="nb-NO" smtClean="0"/>
              <a:t>14.04.2022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EC-802F-4532-A769-F1C0B6544333}" type="datetime1">
              <a:rPr lang="nb-NO" smtClean="0"/>
              <a:t>14.04.2022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D048-18E1-4BEB-A2DD-F65FB75A24BB}" type="datetime1">
              <a:rPr lang="nb-NO" smtClean="0"/>
              <a:t>14.04.2022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5AD-3789-49A4-AF87-FE3AC1CFCB3C}" type="datetime1">
              <a:rPr lang="nb-NO" smtClean="0"/>
              <a:t>14.04.2022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B6D3-E0C4-455A-8EFE-7DFF1BF7361E}" type="datetime1">
              <a:rPr lang="nb-NO" smtClean="0"/>
              <a:t>14.04.2022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6A6-E50A-4936-BCE0-8EAA216B402B}" type="datetime1">
              <a:rPr lang="nb-NO" smtClean="0"/>
              <a:t>14.04.2022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FBF4F-7021-410B-B4ED-71D3FC67930E}" type="datetime1">
              <a:rPr lang="nb-NO" smtClean="0"/>
              <a:t>14.04.2022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9BEB5F-9397-4989-92C3-B6F972B171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58"/>
            <a:ext cx="1162284" cy="38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@particle-summary.pt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hyperlink" Target="mailto:marco@particle-summary.pt" TargetMode="External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emf"/><Relationship Id="rId4" Type="http://schemas.openxmlformats.org/officeDocument/2006/relationships/image" Target="../media/image6.jpeg"/><Relationship Id="rId9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@particle-summary.pt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545014"/>
            <a:ext cx="8229600" cy="850106"/>
          </a:xfrm>
        </p:spPr>
        <p:txBody>
          <a:bodyPr>
            <a:noAutofit/>
          </a:bodyPr>
          <a:lstStyle/>
          <a:p>
            <a:r>
              <a:rPr lang="nb-NO" sz="3600" dirty="0"/>
              <a:t>Urban Resilience Against Natural Disasters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160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i="1" dirty="0"/>
              <a:t>Marco Manso </a:t>
            </a:r>
          </a:p>
          <a:p>
            <a:r>
              <a:rPr lang="en-GB" i="1" dirty="0">
                <a:hlinkClick r:id="rId3"/>
              </a:rPr>
              <a:t>marco@particle-summary.pt</a:t>
            </a:r>
            <a:r>
              <a:rPr lang="en-GB" i="1" dirty="0"/>
              <a:t> </a:t>
            </a:r>
          </a:p>
          <a:p>
            <a:r>
              <a:rPr lang="en-GB" i="1" dirty="0"/>
              <a:t>PARTICLE SUMMARY (SME, Portugal)</a:t>
            </a:r>
          </a:p>
          <a:p>
            <a:r>
              <a:rPr lang="en-GB" dirty="0"/>
              <a:t>Role: </a:t>
            </a:r>
            <a:r>
              <a:rPr lang="en-GB" i="1" dirty="0"/>
              <a:t> WP-Leader and Solution Provider (IoT devices, sensor networks, mobile solutions, digital services)</a:t>
            </a:r>
          </a:p>
          <a:p>
            <a:endParaRPr lang="en-GB" dirty="0"/>
          </a:p>
          <a:p>
            <a:r>
              <a:rPr lang="en-GB" dirty="0"/>
              <a:t>Proposal activity: </a:t>
            </a:r>
          </a:p>
          <a:p>
            <a:r>
              <a:rPr lang="en-GB" dirty="0"/>
              <a:t>HORIZON-CL3-2022-DRS-01-02: Enhanced preparedness and management of High- Impact Low-Probability or unexpected events</a:t>
            </a:r>
            <a:endParaRPr lang="en-GB" i="1" dirty="0"/>
          </a:p>
          <a:p>
            <a:endParaRPr lang="en-GB" i="1" dirty="0"/>
          </a:p>
          <a:p>
            <a:endParaRPr lang="en-GB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1</a:t>
            </a:fld>
            <a:endParaRPr lang="nb-NO" dirty="0"/>
          </a:p>
        </p:txBody>
      </p:sp>
      <p:sp>
        <p:nvSpPr>
          <p:cNvPr id="2" name="Tekstvak 1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Marco Manso, PARTICLE, Portugal (</a:t>
            </a:r>
            <a:r>
              <a:rPr lang="en-GB" i="1" dirty="0">
                <a:hlinkClick r:id="rId3"/>
              </a:rPr>
              <a:t>marco@particle-summary.pt</a:t>
            </a:r>
            <a:r>
              <a:rPr lang="pt-PT" dirty="0">
                <a:solidFill>
                  <a:schemeClr val="bg1"/>
                </a:solidFill>
              </a:rPr>
              <a:t>)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D6D48-4A62-E542-811F-C4B996CA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886028"/>
            <a:ext cx="1905000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E427A1-6773-4442-9F78-BD5AF828B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5810329"/>
            <a:ext cx="998592" cy="689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BA499-D30F-F646-8535-63760719F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195" y="5834128"/>
            <a:ext cx="1716270" cy="549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C64B69-315B-0845-9FC1-1FED45ED4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36" y="5888034"/>
            <a:ext cx="2058507" cy="4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Proposal</a:t>
            </a:r>
            <a:r>
              <a:rPr lang="nb-NO" dirty="0"/>
              <a:t> </a:t>
            </a:r>
            <a:r>
              <a:rPr lang="nb-NO" dirty="0" err="1"/>
              <a:t>idea</a:t>
            </a:r>
            <a:r>
              <a:rPr lang="nb-NO" dirty="0"/>
              <a:t>/</a:t>
            </a:r>
            <a:r>
              <a:rPr lang="nb-NO" dirty="0" err="1"/>
              <a:t>content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20" y="1268760"/>
            <a:ext cx="6306639" cy="52313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i="1" dirty="0"/>
              <a:t>Seismic events can be highly destructive and are unpredictable</a:t>
            </a:r>
          </a:p>
          <a:p>
            <a:pPr lvl="1"/>
            <a:r>
              <a:rPr lang="en-GB" i="1" dirty="0"/>
              <a:t>Preparedness and Education are key factors</a:t>
            </a:r>
          </a:p>
          <a:p>
            <a:r>
              <a:rPr lang="en-GB" i="1" dirty="0"/>
              <a:t>Many of Lisbon foundations and buildings are old and vulnerable to seismic acitivity (and other natural disasters)</a:t>
            </a:r>
          </a:p>
          <a:p>
            <a:r>
              <a:rPr lang="en-GB"/>
              <a:t>The city is promoting seismic resilience of public and private buildings and urban infrastructure:</a:t>
            </a:r>
          </a:p>
          <a:p>
            <a:pPr lvl="1"/>
            <a:r>
              <a:rPr lang="en-GB"/>
              <a:t>Assess structural integrity of Lisbon’s areas</a:t>
            </a:r>
            <a:r>
              <a:rPr lang="en-GB">
                <a:effectLst/>
              </a:rPr>
              <a:t> and e</a:t>
            </a:r>
            <a:r>
              <a:rPr lang="en-GB"/>
              <a:t>llaborate a up-to-date risk assessment geo-reference platform </a:t>
            </a:r>
          </a:p>
          <a:p>
            <a:pPr lvl="1"/>
            <a:r>
              <a:rPr lang="en-GB"/>
              <a:t>Providing an efficient assessment of seismic resilience (at micro-scale, including high-density MEMs deployment) and a supporting digital platform</a:t>
            </a:r>
          </a:p>
          <a:p>
            <a:pPr lvl="1"/>
            <a:r>
              <a:rPr lang="en-GB"/>
              <a:t>Exploit existing information and alerting infrastructures (e.g., bulleting boards, public alerting, etc.)</a:t>
            </a:r>
          </a:p>
          <a:p>
            <a:pPr lvl="1"/>
            <a:r>
              <a:rPr lang="en-GB" dirty="0"/>
              <a:t>Promote citizens’ involvement and education</a:t>
            </a:r>
          </a:p>
          <a:p>
            <a:pPr lvl="1"/>
            <a:r>
              <a:rPr lang="en-GB" dirty="0"/>
              <a:t>Organise and participate (city-wide) yearly simulation events of large disasters.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2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Marco Manso, PARTICLE, Portugal (</a:t>
            </a:r>
            <a:r>
              <a:rPr lang="en-GB" i="1" dirty="0">
                <a:hlinkClick r:id="rId3"/>
              </a:rPr>
              <a:t>marco@particle-summary.pt</a:t>
            </a:r>
            <a:r>
              <a:rPr lang="pt-PT" dirty="0">
                <a:solidFill>
                  <a:schemeClr val="bg1"/>
                </a:solidFill>
              </a:rPr>
              <a:t>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A75F91-6D24-4080-90C8-2912531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pic>
        <p:nvPicPr>
          <p:cNvPr id="9" name="Imagem 7" descr="Uma imagem com mapa&#10;&#10;Descrição gerada automaticamente">
            <a:extLst>
              <a:ext uri="{FF2B5EF4-FFF2-40B4-BE49-F238E27FC236}">
                <a16:creationId xmlns:a16="http://schemas.microsoft.com/office/drawing/2014/main" id="{BE9513F4-47B8-C942-AB03-0AEAC1B776B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 t="26859" r="32678" b="12022"/>
          <a:stretch/>
        </p:blipFill>
        <p:spPr bwMode="auto">
          <a:xfrm>
            <a:off x="6530874" y="989565"/>
            <a:ext cx="1754874" cy="1408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7A0C8F-DA80-8947-8081-0ABC704D42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35394" y="4869160"/>
            <a:ext cx="1839303" cy="1630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3994E-3FCA-A549-A3B4-726BA966D7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583" t="4489" r="3036" b="27245"/>
          <a:stretch/>
        </p:blipFill>
        <p:spPr>
          <a:xfrm>
            <a:off x="7106436" y="2419350"/>
            <a:ext cx="1185712" cy="1153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CFFFDB-7735-B044-8C91-56CEAE200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132" y="3222791"/>
            <a:ext cx="2039136" cy="917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2C519-8DA5-594E-9C1D-DE54F4254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5704" y="4212845"/>
            <a:ext cx="2212720" cy="656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C526D4-AC1F-9245-9B86-71F6FCAE6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538" y="-33238"/>
            <a:ext cx="1614870" cy="111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Project </a:t>
            </a:r>
            <a:r>
              <a:rPr lang="nb-NO" dirty="0" err="1"/>
              <a:t>participants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Existing group:</a:t>
            </a:r>
          </a:p>
          <a:p>
            <a:pPr lvl="1"/>
            <a:r>
              <a:rPr lang="en-GB" dirty="0"/>
              <a:t>Lisbon Municipality (Câmara Municipal de Lisboa, CML) (gov. entity, end-user, Portugal)</a:t>
            </a:r>
          </a:p>
          <a:p>
            <a:pPr lvl="1"/>
            <a:r>
              <a:rPr lang="en-GB" dirty="0"/>
              <a:t>PARTICLE Summary (SME, Portugal)</a:t>
            </a:r>
          </a:p>
          <a:p>
            <a:pPr lvl="1"/>
            <a:r>
              <a:rPr lang="en-GB" dirty="0"/>
              <a:t>University of Évora (University, Portugal)</a:t>
            </a:r>
          </a:p>
          <a:p>
            <a:pPr lvl="1"/>
            <a:endParaRPr lang="en-GB" dirty="0"/>
          </a:p>
          <a:p>
            <a:r>
              <a:rPr lang="en-GB" b="1" dirty="0"/>
              <a:t>WP-Lead role</a:t>
            </a:r>
            <a:r>
              <a:rPr lang="en-GB" dirty="0"/>
              <a:t> (Use-case in Lisbon, integration with on-going activities, collaboration with local security entities and citizens’ platforms); </a:t>
            </a:r>
          </a:p>
          <a:p>
            <a:pPr lvl="1"/>
            <a:endParaRPr lang="en-GB" dirty="0"/>
          </a:p>
          <a:p>
            <a:r>
              <a:rPr lang="en-GB" dirty="0"/>
              <a:t>Looking forward to join a strong consortium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3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Marco Manso, PARTICLE, Portugal (</a:t>
            </a:r>
            <a:r>
              <a:rPr lang="en-GB" i="1" dirty="0">
                <a:hlinkClick r:id="rId3"/>
              </a:rPr>
              <a:t>marco@particle-summary.pt</a:t>
            </a:r>
            <a:r>
              <a:rPr lang="pt-PT" dirty="0">
                <a:solidFill>
                  <a:schemeClr val="bg1"/>
                </a:solidFill>
              </a:rPr>
              <a:t>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1D5B47-CF55-4D7E-8084-947E4FE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89557F-BD24-DF45-90D9-D7253B2BC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886028"/>
            <a:ext cx="19050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A35E5-D832-BE4F-AE5E-80A69E77F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5810329"/>
            <a:ext cx="998592" cy="689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96AC8C-FDF1-F24E-9A4E-E00B7F17B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195" y="5834128"/>
            <a:ext cx="1716270" cy="549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E684C0-0C32-BF4A-9FC2-871DAF364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36" y="5888034"/>
            <a:ext cx="2058507" cy="4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8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317</Words>
  <Application>Microsoft Macintosh PowerPoint</Application>
  <PresentationFormat>On-screen Show (4:3)</PresentationFormat>
  <Paragraphs>39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Adjacency</vt:lpstr>
      <vt:lpstr>Urban Resilience Against Natural Disasters </vt:lpstr>
      <vt:lpstr>Proposal idea/content </vt:lpstr>
      <vt:lpstr>Project participants</vt:lpstr>
    </vt:vector>
  </TitlesOfParts>
  <Company>SINTEF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M</cp:lastModifiedBy>
  <cp:revision>115</cp:revision>
  <cp:lastPrinted>2012-04-11T09:19:10Z</cp:lastPrinted>
  <dcterms:created xsi:type="dcterms:W3CDTF">2012-04-10T09:21:31Z</dcterms:created>
  <dcterms:modified xsi:type="dcterms:W3CDTF">2022-04-14T11:35:50Z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