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257" r:id="rId4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de-Frech, Isabelle" initials="LI" lastIdx="1" clrIdx="0">
    <p:extLst>
      <p:ext uri="{19B8F6BF-5375-455C-9EA6-DF929625EA0E}">
        <p15:presenceInfo xmlns:p15="http://schemas.microsoft.com/office/powerpoint/2012/main" userId="S-1-5-21-117609710-1708537768-839522115-58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45"/>
    <p:restoredTop sz="95934"/>
  </p:normalViewPr>
  <p:slideViewPr>
    <p:cSldViewPr>
      <p:cViewPr varScale="1">
        <p:scale>
          <a:sx n="124" d="100"/>
          <a:sy n="124" d="100"/>
        </p:scale>
        <p:origin x="1288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148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278F39-E4D5-104F-8E87-FF55CBB0C666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9F581C9-35D8-6F4B-8B62-D768ADC702BF}">
      <dgm:prSet phldrT="[Texte]"/>
      <dgm:spPr/>
      <dgm:t>
        <a:bodyPr/>
        <a:lstStyle/>
        <a:p>
          <a:r>
            <a:rPr lang="en-US" noProof="0" dirty="0"/>
            <a:t>Planning</a:t>
          </a:r>
        </a:p>
      </dgm:t>
    </dgm:pt>
    <dgm:pt modelId="{30FF4433-3EAE-894F-BDEF-512661142632}" type="parTrans" cxnId="{70D29A33-5D94-A049-8407-74C8784CA0F6}">
      <dgm:prSet/>
      <dgm:spPr/>
      <dgm:t>
        <a:bodyPr/>
        <a:lstStyle/>
        <a:p>
          <a:endParaRPr lang="en-US" noProof="0" dirty="0"/>
        </a:p>
      </dgm:t>
    </dgm:pt>
    <dgm:pt modelId="{B9E50A86-7311-D040-A278-6B7239A469EE}" type="sibTrans" cxnId="{70D29A33-5D94-A049-8407-74C8784CA0F6}">
      <dgm:prSet/>
      <dgm:spPr/>
      <dgm:t>
        <a:bodyPr/>
        <a:lstStyle/>
        <a:p>
          <a:endParaRPr lang="en-US" noProof="0" dirty="0"/>
        </a:p>
      </dgm:t>
    </dgm:pt>
    <dgm:pt modelId="{0CD679DB-FD1E-EA49-ACFB-CD0C2D542C98}">
      <dgm:prSet phldrT="[Texte]"/>
      <dgm:spPr/>
      <dgm:t>
        <a:bodyPr/>
        <a:lstStyle/>
        <a:p>
          <a:r>
            <a:rPr lang="en-US" noProof="0" dirty="0"/>
            <a:t>Emergency response</a:t>
          </a:r>
        </a:p>
      </dgm:t>
    </dgm:pt>
    <dgm:pt modelId="{FF2E5FF4-5C8B-0841-95BD-582BA8C8E3EF}" type="parTrans" cxnId="{EE3D69DA-ABDA-3440-9FBA-BC902585807C}">
      <dgm:prSet/>
      <dgm:spPr/>
      <dgm:t>
        <a:bodyPr/>
        <a:lstStyle/>
        <a:p>
          <a:endParaRPr lang="en-US" noProof="0" dirty="0"/>
        </a:p>
      </dgm:t>
    </dgm:pt>
    <dgm:pt modelId="{83C51606-9179-0147-941E-6E6043E91983}" type="sibTrans" cxnId="{EE3D69DA-ABDA-3440-9FBA-BC902585807C}">
      <dgm:prSet/>
      <dgm:spPr/>
      <dgm:t>
        <a:bodyPr/>
        <a:lstStyle/>
        <a:p>
          <a:endParaRPr lang="en-US" noProof="0" dirty="0"/>
        </a:p>
      </dgm:t>
    </dgm:pt>
    <dgm:pt modelId="{CC67165D-79D0-2F40-93A6-0AA9A4A6E937}">
      <dgm:prSet phldrT="[Texte]"/>
      <dgm:spPr/>
      <dgm:t>
        <a:bodyPr/>
        <a:lstStyle/>
        <a:p>
          <a:r>
            <a:rPr lang="en-US" noProof="0" dirty="0"/>
            <a:t>Multi-modal Traffic Management</a:t>
          </a:r>
        </a:p>
      </dgm:t>
    </dgm:pt>
    <dgm:pt modelId="{3AE44E45-0B37-0A40-8FF3-4B9A02DA85AA}" type="parTrans" cxnId="{C06A383A-820A-DB49-BCC2-B88B34A6C8DB}">
      <dgm:prSet/>
      <dgm:spPr/>
      <dgm:t>
        <a:bodyPr/>
        <a:lstStyle/>
        <a:p>
          <a:endParaRPr lang="en-US" noProof="0" dirty="0"/>
        </a:p>
      </dgm:t>
    </dgm:pt>
    <dgm:pt modelId="{4EBD6884-2880-D54D-AF63-584F63BAEDF5}" type="sibTrans" cxnId="{C06A383A-820A-DB49-BCC2-B88B34A6C8DB}">
      <dgm:prSet/>
      <dgm:spPr/>
      <dgm:t>
        <a:bodyPr/>
        <a:lstStyle/>
        <a:p>
          <a:endParaRPr lang="en-US" noProof="0" dirty="0"/>
        </a:p>
      </dgm:t>
    </dgm:pt>
    <dgm:pt modelId="{5FBCA361-1EBB-1C45-A14B-38FBFF19BFE5}">
      <dgm:prSet phldrT="[Texte]"/>
      <dgm:spPr/>
      <dgm:t>
        <a:bodyPr/>
        <a:lstStyle/>
        <a:p>
          <a:r>
            <a:rPr lang="en-US" noProof="0" dirty="0"/>
            <a:t>Social Behavior and communication</a:t>
          </a:r>
        </a:p>
      </dgm:t>
    </dgm:pt>
    <dgm:pt modelId="{93B5A404-7873-8D4D-B246-1A747A16A70D}" type="parTrans" cxnId="{0604DF17-8402-444E-8342-8632CB639BD8}">
      <dgm:prSet/>
      <dgm:spPr/>
      <dgm:t>
        <a:bodyPr/>
        <a:lstStyle/>
        <a:p>
          <a:endParaRPr lang="en-US" noProof="0" dirty="0"/>
        </a:p>
      </dgm:t>
    </dgm:pt>
    <dgm:pt modelId="{713142FB-666B-BC48-A9E1-FD53A6CFA10A}" type="sibTrans" cxnId="{0604DF17-8402-444E-8342-8632CB639BD8}">
      <dgm:prSet/>
      <dgm:spPr/>
      <dgm:t>
        <a:bodyPr/>
        <a:lstStyle/>
        <a:p>
          <a:endParaRPr lang="en-US" noProof="0" dirty="0"/>
        </a:p>
      </dgm:t>
    </dgm:pt>
    <dgm:pt modelId="{A8801C71-34BE-F941-9532-5D3B2C609707}" type="pres">
      <dgm:prSet presAssocID="{7C278F39-E4D5-104F-8E87-FF55CBB0C666}" presName="matrix" presStyleCnt="0">
        <dgm:presLayoutVars>
          <dgm:chMax val="1"/>
          <dgm:dir/>
          <dgm:resizeHandles val="exact"/>
        </dgm:presLayoutVars>
      </dgm:prSet>
      <dgm:spPr/>
    </dgm:pt>
    <dgm:pt modelId="{C98B0557-C338-5C47-8892-E5662544A553}" type="pres">
      <dgm:prSet presAssocID="{7C278F39-E4D5-104F-8E87-FF55CBB0C666}" presName="diamond" presStyleLbl="bgShp" presStyleIdx="0" presStyleCnt="1" custLinFactNeighborX="1507" custLinFactNeighborY="-981"/>
      <dgm:spPr/>
    </dgm:pt>
    <dgm:pt modelId="{762194C8-A76F-6040-B515-EE121B705564}" type="pres">
      <dgm:prSet presAssocID="{7C278F39-E4D5-104F-8E87-FF55CBB0C666}" presName="quad1" presStyleLbl="node1" presStyleIdx="0" presStyleCnt="4" custLinFactNeighborX="939" custLinFactNeighborY="5849">
        <dgm:presLayoutVars>
          <dgm:chMax val="0"/>
          <dgm:chPref val="0"/>
          <dgm:bulletEnabled val="1"/>
        </dgm:presLayoutVars>
      </dgm:prSet>
      <dgm:spPr/>
    </dgm:pt>
    <dgm:pt modelId="{1C169E9B-3D64-9640-BE96-E6085DE25E52}" type="pres">
      <dgm:prSet presAssocID="{7C278F39-E4D5-104F-8E87-FF55CBB0C666}" presName="quad2" presStyleLbl="node1" presStyleIdx="1" presStyleCnt="4" custLinFactNeighborX="-1748" custLinFactNeighborY="6141">
        <dgm:presLayoutVars>
          <dgm:chMax val="0"/>
          <dgm:chPref val="0"/>
          <dgm:bulletEnabled val="1"/>
        </dgm:presLayoutVars>
      </dgm:prSet>
      <dgm:spPr/>
    </dgm:pt>
    <dgm:pt modelId="{7595B627-C6F2-7F49-9019-B0C04488B795}" type="pres">
      <dgm:prSet presAssocID="{7C278F39-E4D5-104F-8E87-FF55CBB0C666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DFE2AD91-C9E5-1946-B23F-017D0AFD88C9}" type="pres">
      <dgm:prSet presAssocID="{7C278F39-E4D5-104F-8E87-FF55CBB0C666}" presName="quad4" presStyleLbl="node1" presStyleIdx="3" presStyleCnt="4" custScaleX="90675">
        <dgm:presLayoutVars>
          <dgm:chMax val="0"/>
          <dgm:chPref val="0"/>
          <dgm:bulletEnabled val="1"/>
        </dgm:presLayoutVars>
      </dgm:prSet>
      <dgm:spPr/>
    </dgm:pt>
  </dgm:ptLst>
  <dgm:cxnLst>
    <dgm:cxn modelId="{0604DF17-8402-444E-8342-8632CB639BD8}" srcId="{7C278F39-E4D5-104F-8E87-FF55CBB0C666}" destId="{5FBCA361-1EBB-1C45-A14B-38FBFF19BFE5}" srcOrd="3" destOrd="0" parTransId="{93B5A404-7873-8D4D-B246-1A747A16A70D}" sibTransId="{713142FB-666B-BC48-A9E1-FD53A6CFA10A}"/>
    <dgm:cxn modelId="{70D29A33-5D94-A049-8407-74C8784CA0F6}" srcId="{7C278F39-E4D5-104F-8E87-FF55CBB0C666}" destId="{19F581C9-35D8-6F4B-8B62-D768ADC702BF}" srcOrd="0" destOrd="0" parTransId="{30FF4433-3EAE-894F-BDEF-512661142632}" sibTransId="{B9E50A86-7311-D040-A278-6B7239A469EE}"/>
    <dgm:cxn modelId="{C06A383A-820A-DB49-BCC2-B88B34A6C8DB}" srcId="{7C278F39-E4D5-104F-8E87-FF55CBB0C666}" destId="{CC67165D-79D0-2F40-93A6-0AA9A4A6E937}" srcOrd="2" destOrd="0" parTransId="{3AE44E45-0B37-0A40-8FF3-4B9A02DA85AA}" sibTransId="{4EBD6884-2880-D54D-AF63-584F63BAEDF5}"/>
    <dgm:cxn modelId="{33958B65-6BEF-7944-A66A-DCE4A08A0D28}" type="presOf" srcId="{5FBCA361-1EBB-1C45-A14B-38FBFF19BFE5}" destId="{DFE2AD91-C9E5-1946-B23F-017D0AFD88C9}" srcOrd="0" destOrd="0" presId="urn:microsoft.com/office/officeart/2005/8/layout/matrix3"/>
    <dgm:cxn modelId="{CEAB2377-4DC7-C44F-87C5-E8E0CBA4CE01}" type="presOf" srcId="{CC67165D-79D0-2F40-93A6-0AA9A4A6E937}" destId="{7595B627-C6F2-7F49-9019-B0C04488B795}" srcOrd="0" destOrd="0" presId="urn:microsoft.com/office/officeart/2005/8/layout/matrix3"/>
    <dgm:cxn modelId="{B93892C7-8271-C94D-B68C-D5C3A9ECE5A2}" type="presOf" srcId="{0CD679DB-FD1E-EA49-ACFB-CD0C2D542C98}" destId="{1C169E9B-3D64-9640-BE96-E6085DE25E52}" srcOrd="0" destOrd="0" presId="urn:microsoft.com/office/officeart/2005/8/layout/matrix3"/>
    <dgm:cxn modelId="{A8F0ACD1-1A59-AC4A-BB8B-BACB5C2B119C}" type="presOf" srcId="{19F581C9-35D8-6F4B-8B62-D768ADC702BF}" destId="{762194C8-A76F-6040-B515-EE121B705564}" srcOrd="0" destOrd="0" presId="urn:microsoft.com/office/officeart/2005/8/layout/matrix3"/>
    <dgm:cxn modelId="{EE3D69DA-ABDA-3440-9FBA-BC902585807C}" srcId="{7C278F39-E4D5-104F-8E87-FF55CBB0C666}" destId="{0CD679DB-FD1E-EA49-ACFB-CD0C2D542C98}" srcOrd="1" destOrd="0" parTransId="{FF2E5FF4-5C8B-0841-95BD-582BA8C8E3EF}" sibTransId="{83C51606-9179-0147-941E-6E6043E91983}"/>
    <dgm:cxn modelId="{014195FB-C964-4048-BF43-F51FD75983C0}" type="presOf" srcId="{7C278F39-E4D5-104F-8E87-FF55CBB0C666}" destId="{A8801C71-34BE-F941-9532-5D3B2C609707}" srcOrd="0" destOrd="0" presId="urn:microsoft.com/office/officeart/2005/8/layout/matrix3"/>
    <dgm:cxn modelId="{81BC4164-2C50-144D-9FCB-FC175F29E604}" type="presParOf" srcId="{A8801C71-34BE-F941-9532-5D3B2C609707}" destId="{C98B0557-C338-5C47-8892-E5662544A553}" srcOrd="0" destOrd="0" presId="urn:microsoft.com/office/officeart/2005/8/layout/matrix3"/>
    <dgm:cxn modelId="{48961413-FB16-004C-8B3E-508DA51DDF71}" type="presParOf" srcId="{A8801C71-34BE-F941-9532-5D3B2C609707}" destId="{762194C8-A76F-6040-B515-EE121B705564}" srcOrd="1" destOrd="0" presId="urn:microsoft.com/office/officeart/2005/8/layout/matrix3"/>
    <dgm:cxn modelId="{61E6EDC1-9683-6743-A280-1FBCAAD05A85}" type="presParOf" srcId="{A8801C71-34BE-F941-9532-5D3B2C609707}" destId="{1C169E9B-3D64-9640-BE96-E6085DE25E52}" srcOrd="2" destOrd="0" presId="urn:microsoft.com/office/officeart/2005/8/layout/matrix3"/>
    <dgm:cxn modelId="{52C88630-430F-124D-BB79-B3838D1E2406}" type="presParOf" srcId="{A8801C71-34BE-F941-9532-5D3B2C609707}" destId="{7595B627-C6F2-7F49-9019-B0C04488B795}" srcOrd="3" destOrd="0" presId="urn:microsoft.com/office/officeart/2005/8/layout/matrix3"/>
    <dgm:cxn modelId="{23E7C3B6-1C3B-DC40-9353-EB64D2EA2C77}" type="presParOf" srcId="{A8801C71-34BE-F941-9532-5D3B2C609707}" destId="{DFE2AD91-C9E5-1946-B23F-017D0AFD88C9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8B0557-C338-5C47-8892-E5662544A553}">
      <dsp:nvSpPr>
        <dsp:cNvPr id="0" name=""/>
        <dsp:cNvSpPr/>
      </dsp:nvSpPr>
      <dsp:spPr>
        <a:xfrm>
          <a:off x="1566577" y="0"/>
          <a:ext cx="3308289" cy="3308289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2194C8-A76F-6040-B515-EE121B705564}">
      <dsp:nvSpPr>
        <dsp:cNvPr id="0" name=""/>
        <dsp:cNvSpPr/>
      </dsp:nvSpPr>
      <dsp:spPr>
        <a:xfrm>
          <a:off x="1843124" y="389753"/>
          <a:ext cx="1290232" cy="12902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noProof="0" dirty="0"/>
            <a:t>Planning</a:t>
          </a:r>
        </a:p>
      </dsp:txBody>
      <dsp:txXfrm>
        <a:off x="1906108" y="452737"/>
        <a:ext cx="1164264" cy="1164264"/>
      </dsp:txXfrm>
    </dsp:sp>
    <dsp:sp modelId="{1C169E9B-3D64-9640-BE96-E6085DE25E52}">
      <dsp:nvSpPr>
        <dsp:cNvPr id="0" name=""/>
        <dsp:cNvSpPr/>
      </dsp:nvSpPr>
      <dsp:spPr>
        <a:xfrm>
          <a:off x="3197937" y="393520"/>
          <a:ext cx="1290232" cy="12902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noProof="0" dirty="0"/>
            <a:t>Emergency response</a:t>
          </a:r>
        </a:p>
      </dsp:txBody>
      <dsp:txXfrm>
        <a:off x="3260921" y="456504"/>
        <a:ext cx="1164264" cy="1164264"/>
      </dsp:txXfrm>
    </dsp:sp>
    <dsp:sp modelId="{7595B627-C6F2-7F49-9019-B0C04488B795}">
      <dsp:nvSpPr>
        <dsp:cNvPr id="0" name=""/>
        <dsp:cNvSpPr/>
      </dsp:nvSpPr>
      <dsp:spPr>
        <a:xfrm>
          <a:off x="1831009" y="1703768"/>
          <a:ext cx="1290232" cy="12902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noProof="0" dirty="0"/>
            <a:t>Multi-modal Traffic Management</a:t>
          </a:r>
        </a:p>
      </dsp:txBody>
      <dsp:txXfrm>
        <a:off x="1893993" y="1766752"/>
        <a:ext cx="1164264" cy="1164264"/>
      </dsp:txXfrm>
    </dsp:sp>
    <dsp:sp modelId="{DFE2AD91-C9E5-1946-B23F-017D0AFD88C9}">
      <dsp:nvSpPr>
        <dsp:cNvPr id="0" name=""/>
        <dsp:cNvSpPr/>
      </dsp:nvSpPr>
      <dsp:spPr>
        <a:xfrm>
          <a:off x="3280647" y="1703768"/>
          <a:ext cx="1169918" cy="12902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noProof="0" dirty="0"/>
            <a:t>Social Behavior and communication</a:t>
          </a:r>
        </a:p>
      </dsp:txBody>
      <dsp:txXfrm>
        <a:off x="3337758" y="1760879"/>
        <a:ext cx="1055696" cy="11760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BC9A57-E74E-46E1-802D-7A22AF04449B}" type="datetimeFigureOut">
              <a:rPr lang="nb-NO" smtClean="0"/>
              <a:t>12.05.2022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BEE95-CAE1-4F76-9BA5-67014284A103}" type="slidenum">
              <a:rPr lang="nb-NO" smtClean="0"/>
              <a:t>‹N°›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6029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52AE16-7661-4E0B-A4D1-B7861D0EB727}" type="datetimeFigureOut">
              <a:rPr lang="nb-NO" smtClean="0"/>
              <a:t>12.05.2022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ADF38B-621D-4BCD-89A9-FBD666408DA6}" type="slidenum">
              <a:rPr lang="nb-NO" smtClean="0"/>
              <a:t>‹N°›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6725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53449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718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0441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B791-8C77-4131-8050-7A4FF8BE2C3F}" type="datetime1">
              <a:rPr lang="nb-NO" smtClean="0"/>
              <a:t>12.05.2022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‹N°›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0BE01-EF28-4328-A547-63D203B7BB90}" type="datetime1">
              <a:rPr lang="nb-NO" smtClean="0"/>
              <a:t>12.05.2022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‹N°›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3837-941D-41DE-A61A-77DD77D7AEB6}" type="datetime1">
              <a:rPr lang="nb-NO" smtClean="0"/>
              <a:t>12.05.2022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‹N°›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F497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68128" y="1296968"/>
            <a:ext cx="2438399" cy="365760"/>
          </a:xfrm>
        </p:spPr>
        <p:txBody>
          <a:bodyPr/>
          <a:lstStyle/>
          <a:p>
            <a:fld id="{04F6F1DB-EB88-413C-BE21-80BDD3483E0D}" type="datetime1">
              <a:rPr lang="nb-NO" smtClean="0"/>
              <a:t>12.05.2022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SMIG2012  - Louvain 22-23 May 2012</a:t>
            </a:r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‹N°›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CC619-7BC7-410B-B2E3-9D711E67A1CD}" type="datetime1">
              <a:rPr lang="nb-NO" smtClean="0"/>
              <a:t>12.05.2022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‹N°›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BAF34-FB92-4B61-BC7B-F6E9B072AB18}" type="datetime1">
              <a:rPr lang="nb-NO" smtClean="0"/>
              <a:t>12.05.2022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‹N°›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210EC-802F-4532-A769-F1C0B6544333}" type="datetime1">
              <a:rPr lang="nb-NO" smtClean="0"/>
              <a:t>12.05.2022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‹N°›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D048-18E1-4BEB-A2DD-F65FB75A24BB}" type="datetime1">
              <a:rPr lang="nb-NO" smtClean="0"/>
              <a:t>12.05.2022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‹N°›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325AD-3789-49A4-AF87-FE3AC1CFCB3C}" type="datetime1">
              <a:rPr lang="nb-NO" smtClean="0"/>
              <a:t>12.05.2022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‹N°›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B6D3-E0C4-455A-8EFE-7DFF1BF7361E}" type="datetime1">
              <a:rPr lang="nb-NO" smtClean="0"/>
              <a:t>12.05.2022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‹N°›</a:t>
            </a:fld>
            <a:endParaRPr lang="nb-N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216A6-E50A-4936-BCE0-8EAA216B402B}" type="datetime1">
              <a:rPr lang="nb-NO" smtClean="0"/>
              <a:t>12.05.2022</a:t>
            </a:fld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‹N°›</a:t>
            </a:fld>
            <a:endParaRPr lang="nb-NO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5326606-9769-45B9-B145-D32B89908B05}" type="slidenum">
              <a:rPr lang="nb-NO" smtClean="0"/>
              <a:t>‹N°›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20FBF4F-7021-410B-B4ED-71D3FC67930E}" type="datetime1">
              <a:rPr lang="nb-NO" smtClean="0"/>
              <a:t>12.05.2022</a:t>
            </a:fld>
            <a:endParaRPr lang="nb-NO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3B9BEB5F-9397-4989-92C3-B6F972B1717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83158"/>
            <a:ext cx="1162284" cy="3829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hristian.sommade@team-hcfdc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christian.sommade@team-hcfdc.org" TargetMode="Externa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christian.sommade@team-hcfdc.or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80940"/>
            <a:ext cx="8229600" cy="850106"/>
          </a:xfrm>
        </p:spPr>
        <p:txBody>
          <a:bodyPr>
            <a:normAutofit/>
          </a:bodyPr>
          <a:lstStyle/>
          <a:p>
            <a:r>
              <a:rPr lang="nb-NO" dirty="0"/>
              <a:t>EVACPLAN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349080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0">
              <a:spcBef>
                <a:spcPts val="0"/>
              </a:spcBef>
              <a:buSzPct val="100000"/>
            </a:pPr>
            <a:r>
              <a:rPr lang="en-GB" i="1" dirty="0"/>
              <a:t>Christian Sommade</a:t>
            </a:r>
          </a:p>
          <a:p>
            <a:pPr lvl="0">
              <a:spcBef>
                <a:spcPts val="374"/>
              </a:spcBef>
              <a:buSzPct val="100000"/>
            </a:pPr>
            <a:r>
              <a:rPr lang="en-GB" i="1" dirty="0"/>
              <a:t>French High Committee for National Resilience (Haut </a:t>
            </a:r>
            <a:r>
              <a:rPr lang="en-GB" i="1" dirty="0" err="1"/>
              <a:t>Comité</a:t>
            </a:r>
            <a:r>
              <a:rPr lang="en-GB" i="1" dirty="0"/>
              <a:t> </a:t>
            </a:r>
            <a:r>
              <a:rPr lang="en-GB" i="1" dirty="0" err="1"/>
              <a:t>Français</a:t>
            </a:r>
            <a:r>
              <a:rPr lang="en-GB" i="1" dirty="0"/>
              <a:t> pour la </a:t>
            </a:r>
            <a:r>
              <a:rPr lang="en-GB" i="1" dirty="0" err="1"/>
              <a:t>Résilience</a:t>
            </a:r>
            <a:r>
              <a:rPr lang="en-GB" i="1" dirty="0"/>
              <a:t> </a:t>
            </a:r>
            <a:r>
              <a:rPr lang="en-GB" i="1" dirty="0" err="1"/>
              <a:t>Nationale</a:t>
            </a:r>
            <a:r>
              <a:rPr lang="en-GB" i="1" dirty="0"/>
              <a:t> - HCFRN)</a:t>
            </a:r>
            <a:endParaRPr lang="en-GB" dirty="0"/>
          </a:p>
          <a:p>
            <a:r>
              <a:rPr lang="en-GB" dirty="0"/>
              <a:t>Role: </a:t>
            </a:r>
            <a:r>
              <a:rPr lang="en-GB" i="1" dirty="0"/>
              <a:t> Proposal coordinator,  Dissemination and communication</a:t>
            </a:r>
            <a:endParaRPr lang="en-GB" dirty="0"/>
          </a:p>
          <a:p>
            <a:pPr lvl="1">
              <a:spcBef>
                <a:spcPts val="340"/>
              </a:spcBef>
              <a:buSzPct val="100000"/>
            </a:pPr>
            <a:r>
              <a:rPr lang="en-GB" dirty="0"/>
              <a:t>Proposal activity: </a:t>
            </a:r>
            <a:r>
              <a:rPr lang="en-GB" i="1" dirty="0"/>
              <a:t>DRS-01-02 Enhanced preparedness and management of High-Impact Low-Probability or unexpected events</a:t>
            </a:r>
            <a:endParaRPr lang="en-GB" dirty="0"/>
          </a:p>
          <a:p>
            <a:endParaRPr lang="en-GB" i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1</a:t>
            </a:fld>
            <a:endParaRPr lang="nb-NO" dirty="0"/>
          </a:p>
        </p:txBody>
      </p:sp>
      <p:sp>
        <p:nvSpPr>
          <p:cNvPr id="2" name="Tekstvak 1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lvl="0">
              <a:spcBef>
                <a:spcPts val="374"/>
              </a:spcBef>
              <a:buSzPct val="100000"/>
            </a:pPr>
            <a:r>
              <a:rPr lang="en-GB" i="1" u="sng" dirty="0">
                <a:solidFill>
                  <a:schemeClr val="hlink"/>
                </a:solidFill>
                <a:hlinkClick r:id="rId3"/>
              </a:rPr>
              <a:t>Christian Sommade – HCFRN - christian.sommade@team-hcfdc.org</a:t>
            </a:r>
            <a:r>
              <a:rPr lang="en-GB" i="1" u="sng" dirty="0">
                <a:solidFill>
                  <a:schemeClr val="hlink"/>
                </a:solidFill>
              </a:rPr>
              <a:t>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75647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err="1"/>
              <a:t>Proposal</a:t>
            </a:r>
            <a:r>
              <a:rPr lang="nb-NO" dirty="0"/>
              <a:t> </a:t>
            </a:r>
            <a:r>
              <a:rPr lang="nb-NO" dirty="0" err="1"/>
              <a:t>idea</a:t>
            </a:r>
            <a:r>
              <a:rPr lang="nb-NO" dirty="0"/>
              <a:t>/</a:t>
            </a:r>
            <a:r>
              <a:rPr lang="nb-NO" dirty="0" err="1"/>
              <a:t>content</a:t>
            </a:r>
            <a:r>
              <a:rPr lang="nb-NO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538736" cy="4565104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en-GB" i="1" dirty="0"/>
              <a:t>Evacuation planning is not really developed in Europe</a:t>
            </a:r>
          </a:p>
          <a:p>
            <a:r>
              <a:rPr lang="en-GB" i="1" dirty="0"/>
              <a:t> The project is to develop a new methodology and  take advantage of recent technologies (AI, Geospatial, social networks ..,) to plan multi-modal mass evacuation</a:t>
            </a:r>
          </a:p>
          <a:p>
            <a:r>
              <a:rPr lang="en-GB" i="1" dirty="0"/>
              <a:t>in case of major disasters requiring mandatory evacuation (NRBC, floods ..) in medium and large cities, the use of a simulation tool can be decisive for support to key decision by </a:t>
            </a:r>
            <a:r>
              <a:rPr lang="en-GB" i="1" dirty="0" err="1"/>
              <a:t>authorties</a:t>
            </a:r>
            <a:r>
              <a:rPr lang="en-GB" i="1" dirty="0"/>
              <a:t> </a:t>
            </a:r>
          </a:p>
          <a:p>
            <a:pPr lvl="1"/>
            <a:r>
              <a:rPr lang="en-GB" i="1" dirty="0"/>
              <a:t>For planning</a:t>
            </a:r>
          </a:p>
          <a:p>
            <a:pPr lvl="1"/>
            <a:r>
              <a:rPr lang="en-GB" i="1" dirty="0"/>
              <a:t>For Real crisis with a dynamic function , based on collected data and real time information,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2</a:t>
            </a:fld>
            <a:endParaRPr lang="nb-NO" dirty="0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AAA75F91-6D24-4080-90C8-291253135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  <p:graphicFrame>
        <p:nvGraphicFramePr>
          <p:cNvPr id="9" name="Diagramme 8">
            <a:extLst>
              <a:ext uri="{FF2B5EF4-FFF2-40B4-BE49-F238E27FC236}">
                <a16:creationId xmlns:a16="http://schemas.microsoft.com/office/drawing/2014/main" id="{B53392A5-B62E-0639-F93D-EE689887CE3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6674106"/>
              </p:ext>
            </p:extLst>
          </p:nvPr>
        </p:nvGraphicFramePr>
        <p:xfrm>
          <a:off x="2771800" y="1988840"/>
          <a:ext cx="6341733" cy="33082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ekstvak 1">
            <a:extLst>
              <a:ext uri="{FF2B5EF4-FFF2-40B4-BE49-F238E27FC236}">
                <a16:creationId xmlns:a16="http://schemas.microsoft.com/office/drawing/2014/main" id="{C1394C54-822C-4591-EDA1-A85412B94D34}"/>
              </a:ext>
            </a:extLst>
          </p:cNvPr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lvl="0">
              <a:spcBef>
                <a:spcPts val="374"/>
              </a:spcBef>
              <a:buSzPct val="100000"/>
            </a:pPr>
            <a:r>
              <a:rPr lang="en-GB" i="1" u="sng" dirty="0">
                <a:solidFill>
                  <a:schemeClr val="hlink"/>
                </a:solidFill>
                <a:hlinkClick r:id="rId8"/>
              </a:rPr>
              <a:t>Christian Sommade – HCFRN - christian.sommade@team-hcfdc.org</a:t>
            </a:r>
            <a:r>
              <a:rPr lang="en-GB" i="1" u="sng" dirty="0">
                <a:solidFill>
                  <a:schemeClr val="hlink"/>
                </a:solidFill>
              </a:rPr>
              <a:t>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048038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Project </a:t>
            </a:r>
            <a:r>
              <a:rPr lang="nb-NO" dirty="0" err="1"/>
              <a:t>participants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7620000" cy="4800600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GB" dirty="0"/>
              <a:t>Existing consortium:</a:t>
            </a:r>
          </a:p>
          <a:p>
            <a:pPr lvl="1"/>
            <a:r>
              <a:rPr lang="en-GB" dirty="0"/>
              <a:t>Proposed coordinator:</a:t>
            </a:r>
            <a:r>
              <a:rPr lang="en-GB" i="1" dirty="0"/>
              <a:t> HCFRN</a:t>
            </a:r>
          </a:p>
          <a:p>
            <a:pPr lvl="1"/>
            <a:r>
              <a:rPr lang="en-GB" dirty="0"/>
              <a:t>Partners / :</a:t>
            </a:r>
          </a:p>
          <a:p>
            <a:pPr marL="1234440" lvl="2" indent="-457200">
              <a:buFont typeface="+mj-lt"/>
              <a:buAutoNum type="arabicPeriod"/>
            </a:pPr>
            <a:r>
              <a:rPr lang="en-GB" dirty="0"/>
              <a:t>CEA (AI)</a:t>
            </a:r>
          </a:p>
          <a:p>
            <a:pPr marL="1234440" lvl="2" indent="-457200">
              <a:buFont typeface="+mj-lt"/>
              <a:buAutoNum type="arabicPeriod"/>
            </a:pPr>
            <a:r>
              <a:rPr lang="en-GB" dirty="0"/>
              <a:t>CS </a:t>
            </a:r>
            <a:r>
              <a:rPr lang="en-GB" dirty="0" err="1"/>
              <a:t>defense</a:t>
            </a:r>
            <a:r>
              <a:rPr lang="en-GB" dirty="0"/>
              <a:t> (Maps)</a:t>
            </a:r>
          </a:p>
          <a:p>
            <a:pPr marL="1234440" lvl="2" indent="-457200">
              <a:buFont typeface="+mj-lt"/>
              <a:buAutoNum type="arabicPeriod"/>
            </a:pPr>
            <a:endParaRPr lang="en-GB" dirty="0"/>
          </a:p>
          <a:p>
            <a:pPr lvl="1"/>
            <a:r>
              <a:rPr lang="en-GB" dirty="0"/>
              <a:t>Other participants :</a:t>
            </a:r>
          </a:p>
          <a:p>
            <a:pPr lvl="2"/>
            <a:r>
              <a:rPr lang="en-GB" dirty="0"/>
              <a:t>French Gendarmerie</a:t>
            </a:r>
          </a:p>
          <a:p>
            <a:pPr lvl="2"/>
            <a:r>
              <a:rPr lang="en-GB" dirty="0"/>
              <a:t>City hall (Paris, Barcelona, Milano..)</a:t>
            </a:r>
          </a:p>
          <a:p>
            <a:r>
              <a:rPr lang="en-GB" dirty="0"/>
              <a:t>Looking for partners with the following expertise/ technology/ application field:</a:t>
            </a:r>
          </a:p>
          <a:p>
            <a:pPr lvl="1"/>
            <a:r>
              <a:rPr lang="en-GB" i="1" dirty="0"/>
              <a:t>Simulation </a:t>
            </a:r>
            <a:r>
              <a:rPr lang="en-GB" i="1" dirty="0" err="1"/>
              <a:t>Cie</a:t>
            </a:r>
            <a:endParaRPr lang="en-GB" i="1" dirty="0"/>
          </a:p>
          <a:p>
            <a:pPr lvl="1"/>
            <a:r>
              <a:rPr lang="en-GB" i="1" dirty="0"/>
              <a:t>Satellite imagery company</a:t>
            </a:r>
          </a:p>
          <a:p>
            <a:pPr lvl="1"/>
            <a:r>
              <a:rPr lang="en-GB" i="1" dirty="0"/>
              <a:t>Gas distribution company</a:t>
            </a:r>
          </a:p>
          <a:p>
            <a:pPr lvl="1"/>
            <a:r>
              <a:rPr lang="en-GB" i="1" dirty="0"/>
              <a:t>Motorway company</a:t>
            </a:r>
          </a:p>
          <a:p>
            <a:pPr lvl="1"/>
            <a:r>
              <a:rPr lang="en-GB" i="1" dirty="0"/>
              <a:t>Social science (Behaviour)</a:t>
            </a:r>
          </a:p>
          <a:p>
            <a:pPr lvl="1"/>
            <a:r>
              <a:rPr lang="en-GB" i="1" dirty="0"/>
              <a:t>National emergency planning authorities</a:t>
            </a:r>
          </a:p>
          <a:p>
            <a:pPr lvl="1"/>
            <a:endParaRPr lang="en-GB" i="1" dirty="0"/>
          </a:p>
          <a:p>
            <a:pPr marL="411480" lvl="1" indent="0">
              <a:buNone/>
            </a:pPr>
            <a:endParaRPr lang="en-GB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3</a:t>
            </a:fld>
            <a:endParaRPr lang="nb-NO" dirty="0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E11D5B47-CF55-4D7E-8084-947E4FE2A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  <p:sp>
        <p:nvSpPr>
          <p:cNvPr id="9" name="Tekstvak 1">
            <a:extLst>
              <a:ext uri="{FF2B5EF4-FFF2-40B4-BE49-F238E27FC236}">
                <a16:creationId xmlns:a16="http://schemas.microsoft.com/office/drawing/2014/main" id="{873C8D5E-CBC5-791D-86A4-79554F46BE56}"/>
              </a:ext>
            </a:extLst>
          </p:cNvPr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lvl="0">
              <a:spcBef>
                <a:spcPts val="374"/>
              </a:spcBef>
              <a:buSzPct val="100000"/>
            </a:pPr>
            <a:r>
              <a:rPr lang="en-GB" i="1" u="sng" dirty="0">
                <a:solidFill>
                  <a:schemeClr val="hlink"/>
                </a:solidFill>
                <a:hlinkClick r:id="rId3"/>
              </a:rPr>
              <a:t>Christian Sommade – HCFRN - christian.sommade@team-hcfdc.org</a:t>
            </a:r>
            <a:r>
              <a:rPr lang="en-GB" i="1" u="sng" dirty="0">
                <a:solidFill>
                  <a:schemeClr val="hlink"/>
                </a:solidFill>
              </a:rPr>
              <a:t>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5010788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</TotalTime>
  <Words>279</Words>
  <Application>Microsoft Macintosh PowerPoint</Application>
  <PresentationFormat>Affichage à l'écran (4:3)</PresentationFormat>
  <Paragraphs>44</Paragraphs>
  <Slides>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Cambria</vt:lpstr>
      <vt:lpstr>Adjacency</vt:lpstr>
      <vt:lpstr>EVACPLAN</vt:lpstr>
      <vt:lpstr>Proposal idea/content </vt:lpstr>
      <vt:lpstr>Project participants</vt:lpstr>
    </vt:vector>
  </TitlesOfParts>
  <Manager/>
  <Company>SINTEF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bsa</dc:creator>
  <cp:keywords/>
  <dc:description/>
  <cp:lastModifiedBy>Christian Sommade</cp:lastModifiedBy>
  <cp:revision>72</cp:revision>
  <cp:lastPrinted>2012-04-11T09:19:10Z</cp:lastPrinted>
  <dcterms:created xsi:type="dcterms:W3CDTF">2012-04-10T09:21:31Z</dcterms:created>
  <dcterms:modified xsi:type="dcterms:W3CDTF">2022-05-12T09:19:33Z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