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6"/>
  </p:notesMasterIdLst>
  <p:handoutMasterIdLst>
    <p:handoutMasterId r:id="rId7"/>
  </p:handoutMasterIdLst>
  <p:sldIdLst>
    <p:sldId id="256" r:id="rId2"/>
    <p:sldId id="258" r:id="rId3"/>
    <p:sldId id="259" r:id="rId4"/>
    <p:sldId id="257" r:id="rId5"/>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e-Frech, Isabelle" initials="LI" lastIdx="1" clrIdx="0">
    <p:extLst>
      <p:ext uri="{19B8F6BF-5375-455C-9EA6-DF929625EA0E}">
        <p15:presenceInfo xmlns:p15="http://schemas.microsoft.com/office/powerpoint/2012/main" userId="S-1-5-21-117609710-1708537768-839522115-58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68"/>
    <p:restoredTop sz="95934"/>
  </p:normalViewPr>
  <p:slideViewPr>
    <p:cSldViewPr>
      <p:cViewPr varScale="1">
        <p:scale>
          <a:sx n="106" d="100"/>
          <a:sy n="106" d="100"/>
        </p:scale>
        <p:origin x="1290" y="78"/>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148"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BBC9A57-E74E-46E1-802D-7A22AF04449B}" type="datetimeFigureOut">
              <a:rPr lang="nb-NO" smtClean="0"/>
              <a:t>10.05.2022</a:t>
            </a:fld>
            <a:endParaRPr lang="nb-NO"/>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02BEE95-CAE1-4F76-9BA5-67014284A103}" type="slidenum">
              <a:rPr lang="nb-NO" smtClean="0"/>
              <a:t>‹Nr.›</a:t>
            </a:fld>
            <a:endParaRPr lang="nb-NO"/>
          </a:p>
        </p:txBody>
      </p:sp>
    </p:spTree>
    <p:extLst>
      <p:ext uri="{BB962C8B-B14F-4D97-AF65-F5344CB8AC3E}">
        <p14:creationId xmlns:p14="http://schemas.microsoft.com/office/powerpoint/2010/main" val="200602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552AE16-7661-4E0B-A4D1-B7861D0EB727}" type="datetimeFigureOut">
              <a:rPr lang="nb-NO" smtClean="0"/>
              <a:t>10.05.2022</a:t>
            </a:fld>
            <a:endParaRPr lang="nb-N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6ADF38B-621D-4BCD-89A9-FBD666408DA6}" type="slidenum">
              <a:rPr lang="nb-NO" smtClean="0"/>
              <a:t>‹Nr.›</a:t>
            </a:fld>
            <a:endParaRPr lang="nb-NO"/>
          </a:p>
        </p:txBody>
      </p:sp>
    </p:spTree>
    <p:extLst>
      <p:ext uri="{BB962C8B-B14F-4D97-AF65-F5344CB8AC3E}">
        <p14:creationId xmlns:p14="http://schemas.microsoft.com/office/powerpoint/2010/main" val="586725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36ADF38B-621D-4BCD-89A9-FBD666408DA6}" type="slidenum">
              <a:rPr lang="nb-NO" smtClean="0"/>
              <a:t>1</a:t>
            </a:fld>
            <a:endParaRPr lang="nb-NO"/>
          </a:p>
        </p:txBody>
      </p:sp>
    </p:spTree>
    <p:extLst>
      <p:ext uri="{BB962C8B-B14F-4D97-AF65-F5344CB8AC3E}">
        <p14:creationId xmlns:p14="http://schemas.microsoft.com/office/powerpoint/2010/main" val="355344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ADF38B-621D-4BCD-89A9-FBD666408DA6}" type="slidenum">
              <a:rPr lang="nb-NO" smtClean="0"/>
              <a:t>2</a:t>
            </a:fld>
            <a:endParaRPr lang="nb-NO"/>
          </a:p>
        </p:txBody>
      </p:sp>
    </p:spTree>
    <p:extLst>
      <p:ext uri="{BB962C8B-B14F-4D97-AF65-F5344CB8AC3E}">
        <p14:creationId xmlns:p14="http://schemas.microsoft.com/office/powerpoint/2010/main" val="1462718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ADF38B-621D-4BCD-89A9-FBD666408DA6}" type="slidenum">
              <a:rPr lang="nb-NO" smtClean="0"/>
              <a:t>4</a:t>
            </a:fld>
            <a:endParaRPr lang="nb-NO"/>
          </a:p>
        </p:txBody>
      </p:sp>
    </p:spTree>
    <p:extLst>
      <p:ext uri="{BB962C8B-B14F-4D97-AF65-F5344CB8AC3E}">
        <p14:creationId xmlns:p14="http://schemas.microsoft.com/office/powerpoint/2010/main" val="1780441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57B791-8C77-4131-8050-7A4FF8BE2C3F}" type="datetime1">
              <a:rPr lang="nb-NO" smtClean="0"/>
              <a:t>10.05.2022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‹Nr.›</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70BE01-EF28-4328-A547-63D203B7BB90}" type="datetime1">
              <a:rPr lang="nb-NO" smtClean="0"/>
              <a:t>10.05.2022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‹Nr.›</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ED3837-941D-41DE-A61A-77DD77D7AEB6}" type="datetime1">
              <a:rPr lang="nb-NO" smtClean="0"/>
              <a:t>10.05.2022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‹Nr.›</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F497D"/>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68128" y="1296968"/>
            <a:ext cx="2438399" cy="365760"/>
          </a:xfrm>
        </p:spPr>
        <p:txBody>
          <a:bodyPr/>
          <a:lstStyle/>
          <a:p>
            <a:fld id="{04F6F1DB-EB88-413C-BE21-80BDD3483E0D}" type="datetime1">
              <a:rPr lang="nb-NO" smtClean="0"/>
              <a:t>10.05.2022</a:t>
            </a:fld>
            <a:endParaRPr lang="nb-NO"/>
          </a:p>
        </p:txBody>
      </p:sp>
      <p:sp>
        <p:nvSpPr>
          <p:cNvPr id="5" name="Footer Placeholder 4"/>
          <p:cNvSpPr>
            <a:spLocks noGrp="1"/>
          </p:cNvSpPr>
          <p:nvPr>
            <p:ph type="ftr" sz="quarter" idx="11"/>
          </p:nvPr>
        </p:nvSpPr>
        <p:spPr>
          <a:xfrm rot="16200000">
            <a:off x="6822080" y="3339160"/>
            <a:ext cx="3930497" cy="365760"/>
          </a:xfrm>
        </p:spPr>
        <p:txBody>
          <a:bodyPr/>
          <a:lstStyle>
            <a:lvl1pPr>
              <a:defRPr sz="1800" b="1">
                <a:solidFill>
                  <a:schemeClr val="bg1"/>
                </a:solidFill>
              </a:defRPr>
            </a:lvl1pPr>
          </a:lstStyle>
          <a:p>
            <a:r>
              <a:rPr lang="fi-FI" dirty="0"/>
              <a:t>SMIG2012  - Louvain 22-23 May 2012</a:t>
            </a:r>
            <a:endParaRPr lang="nb-NO" dirty="0"/>
          </a:p>
        </p:txBody>
      </p:sp>
      <p:sp>
        <p:nvSpPr>
          <p:cNvPr id="6" name="Slide Number Placeholder 5"/>
          <p:cNvSpPr>
            <a:spLocks noGrp="1"/>
          </p:cNvSpPr>
          <p:nvPr>
            <p:ph type="sldNum" sz="quarter" idx="12"/>
          </p:nvPr>
        </p:nvSpPr>
        <p:spPr/>
        <p:txBody>
          <a:bodyPr/>
          <a:lstStyle/>
          <a:p>
            <a:fld id="{25326606-9769-45B9-B145-D32B89908B05}" type="slidenum">
              <a:rPr lang="nb-NO" smtClean="0"/>
              <a:t>‹Nr.›</a:t>
            </a:fld>
            <a:endParaRPr lang="nb-N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DCC619-7BC7-410B-B2E3-9D711E67A1CD}" type="datetime1">
              <a:rPr lang="nb-NO" smtClean="0"/>
              <a:t>10.05.2022</a:t>
            </a:fld>
            <a:endParaRPr lang="nb-NO"/>
          </a:p>
        </p:txBody>
      </p:sp>
      <p:sp>
        <p:nvSpPr>
          <p:cNvPr id="5" name="Footer Placeholder 4"/>
          <p:cNvSpPr>
            <a:spLocks noGrp="1"/>
          </p:cNvSpPr>
          <p:nvPr>
            <p:ph type="ftr" sz="quarter" idx="11"/>
          </p:nvPr>
        </p:nvSpPr>
        <p:spPr/>
        <p:txBody>
          <a:bodyPr/>
          <a:lstStyle/>
          <a:p>
            <a:r>
              <a:rPr lang="fi-FI"/>
              <a:t>SMIG2012  - Louvain 22-23 May 2012</a:t>
            </a:r>
            <a:endParaRPr lang="nb-NO"/>
          </a:p>
        </p:txBody>
      </p:sp>
      <p:sp>
        <p:nvSpPr>
          <p:cNvPr id="6" name="Slide Number Placeholder 5"/>
          <p:cNvSpPr>
            <a:spLocks noGrp="1"/>
          </p:cNvSpPr>
          <p:nvPr>
            <p:ph type="sldNum" sz="quarter" idx="12"/>
          </p:nvPr>
        </p:nvSpPr>
        <p:spPr/>
        <p:txBody>
          <a:bodyPr/>
          <a:lstStyle/>
          <a:p>
            <a:fld id="{25326606-9769-45B9-B145-D32B89908B05}" type="slidenum">
              <a:rPr lang="nb-NO" smtClean="0"/>
              <a:t>‹Nr.›</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4BAF34-FB92-4B61-BC7B-F6E9B072AB18}" type="datetime1">
              <a:rPr lang="nb-NO" smtClean="0"/>
              <a:t>10.05.2022</a:t>
            </a:fld>
            <a:endParaRPr lang="nb-NO"/>
          </a:p>
        </p:txBody>
      </p:sp>
      <p:sp>
        <p:nvSpPr>
          <p:cNvPr id="6" name="Footer Placeholder 5"/>
          <p:cNvSpPr>
            <a:spLocks noGrp="1"/>
          </p:cNvSpPr>
          <p:nvPr>
            <p:ph type="ftr" sz="quarter" idx="11"/>
          </p:nvPr>
        </p:nvSpPr>
        <p:spPr/>
        <p:txBody>
          <a:bodyPr/>
          <a:lstStyle/>
          <a:p>
            <a:r>
              <a:rPr lang="fi-FI"/>
              <a:t>SMIG2012  - Louvain 22-23 May 2012</a:t>
            </a:r>
            <a:endParaRPr lang="nb-NO"/>
          </a:p>
        </p:txBody>
      </p:sp>
      <p:sp>
        <p:nvSpPr>
          <p:cNvPr id="7" name="Slide Number Placeholder 6"/>
          <p:cNvSpPr>
            <a:spLocks noGrp="1"/>
          </p:cNvSpPr>
          <p:nvPr>
            <p:ph type="sldNum" sz="quarter" idx="12"/>
          </p:nvPr>
        </p:nvSpPr>
        <p:spPr/>
        <p:txBody>
          <a:bodyPr/>
          <a:lstStyle/>
          <a:p>
            <a:fld id="{25326606-9769-45B9-B145-D32B89908B05}" type="slidenum">
              <a:rPr lang="nb-NO" smtClean="0"/>
              <a:t>‹Nr.›</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8210EC-802F-4532-A769-F1C0B6544333}" type="datetime1">
              <a:rPr lang="nb-NO" smtClean="0"/>
              <a:t>10.05.2022</a:t>
            </a:fld>
            <a:endParaRPr lang="nb-NO"/>
          </a:p>
        </p:txBody>
      </p:sp>
      <p:sp>
        <p:nvSpPr>
          <p:cNvPr id="8" name="Footer Placeholder 7"/>
          <p:cNvSpPr>
            <a:spLocks noGrp="1"/>
          </p:cNvSpPr>
          <p:nvPr>
            <p:ph type="ftr" sz="quarter" idx="11"/>
          </p:nvPr>
        </p:nvSpPr>
        <p:spPr/>
        <p:txBody>
          <a:bodyPr/>
          <a:lstStyle/>
          <a:p>
            <a:r>
              <a:rPr lang="fi-FI"/>
              <a:t>SMIG2012  - Louvain 22-23 May 2012</a:t>
            </a:r>
            <a:endParaRPr lang="nb-NO"/>
          </a:p>
        </p:txBody>
      </p:sp>
      <p:sp>
        <p:nvSpPr>
          <p:cNvPr id="9" name="Slide Number Placeholder 8"/>
          <p:cNvSpPr>
            <a:spLocks noGrp="1"/>
          </p:cNvSpPr>
          <p:nvPr>
            <p:ph type="sldNum" sz="quarter" idx="12"/>
          </p:nvPr>
        </p:nvSpPr>
        <p:spPr/>
        <p:txBody>
          <a:bodyPr/>
          <a:lstStyle/>
          <a:p>
            <a:fld id="{25326606-9769-45B9-B145-D32B89908B05}" type="slidenum">
              <a:rPr lang="nb-NO" smtClean="0"/>
              <a:t>‹Nr.›</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A9D048-18E1-4BEB-A2DD-F65FB75A24BB}" type="datetime1">
              <a:rPr lang="nb-NO" smtClean="0"/>
              <a:t>10.05.2022</a:t>
            </a:fld>
            <a:endParaRPr lang="nb-NO"/>
          </a:p>
        </p:txBody>
      </p:sp>
      <p:sp>
        <p:nvSpPr>
          <p:cNvPr id="4" name="Footer Placeholder 3"/>
          <p:cNvSpPr>
            <a:spLocks noGrp="1"/>
          </p:cNvSpPr>
          <p:nvPr>
            <p:ph type="ftr" sz="quarter" idx="11"/>
          </p:nvPr>
        </p:nvSpPr>
        <p:spPr/>
        <p:txBody>
          <a:bodyPr/>
          <a:lstStyle/>
          <a:p>
            <a:r>
              <a:rPr lang="fi-FI"/>
              <a:t>SMIG2012  - Louvain 22-23 May 2012</a:t>
            </a:r>
            <a:endParaRPr lang="nb-NO"/>
          </a:p>
        </p:txBody>
      </p:sp>
      <p:sp>
        <p:nvSpPr>
          <p:cNvPr id="5" name="Slide Number Placeholder 4"/>
          <p:cNvSpPr>
            <a:spLocks noGrp="1"/>
          </p:cNvSpPr>
          <p:nvPr>
            <p:ph type="sldNum" sz="quarter" idx="12"/>
          </p:nvPr>
        </p:nvSpPr>
        <p:spPr/>
        <p:txBody>
          <a:bodyPr/>
          <a:lstStyle/>
          <a:p>
            <a:fld id="{25326606-9769-45B9-B145-D32B89908B05}" type="slidenum">
              <a:rPr lang="nb-NO" smtClean="0"/>
              <a:t>‹Nr.›</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F325AD-3789-49A4-AF87-FE3AC1CFCB3C}" type="datetime1">
              <a:rPr lang="nb-NO" smtClean="0"/>
              <a:t>10.05.2022</a:t>
            </a:fld>
            <a:endParaRPr lang="nb-NO"/>
          </a:p>
        </p:txBody>
      </p:sp>
      <p:sp>
        <p:nvSpPr>
          <p:cNvPr id="3" name="Footer Placeholder 2"/>
          <p:cNvSpPr>
            <a:spLocks noGrp="1"/>
          </p:cNvSpPr>
          <p:nvPr>
            <p:ph type="ftr" sz="quarter" idx="11"/>
          </p:nvPr>
        </p:nvSpPr>
        <p:spPr/>
        <p:txBody>
          <a:bodyPr/>
          <a:lstStyle/>
          <a:p>
            <a:r>
              <a:rPr lang="fi-FI"/>
              <a:t>SMIG2012  - Louvain 22-23 May 2012</a:t>
            </a:r>
            <a:endParaRPr lang="nb-NO"/>
          </a:p>
        </p:txBody>
      </p:sp>
      <p:sp>
        <p:nvSpPr>
          <p:cNvPr id="4" name="Slide Number Placeholder 3"/>
          <p:cNvSpPr>
            <a:spLocks noGrp="1"/>
          </p:cNvSpPr>
          <p:nvPr>
            <p:ph type="sldNum" sz="quarter" idx="12"/>
          </p:nvPr>
        </p:nvSpPr>
        <p:spPr/>
        <p:txBody>
          <a:bodyPr/>
          <a:lstStyle/>
          <a:p>
            <a:fld id="{25326606-9769-45B9-B145-D32B89908B05}" type="slidenum">
              <a:rPr lang="nb-NO" smtClean="0"/>
              <a:t>‹Nr.›</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52B6D3-E0C4-455A-8EFE-7DFF1BF7361E}" type="datetime1">
              <a:rPr lang="nb-NO" smtClean="0"/>
              <a:t>10.05.2022</a:t>
            </a:fld>
            <a:endParaRPr lang="nb-NO"/>
          </a:p>
        </p:txBody>
      </p:sp>
      <p:sp>
        <p:nvSpPr>
          <p:cNvPr id="6" name="Footer Placeholder 5"/>
          <p:cNvSpPr>
            <a:spLocks noGrp="1"/>
          </p:cNvSpPr>
          <p:nvPr>
            <p:ph type="ftr" sz="quarter" idx="11"/>
          </p:nvPr>
        </p:nvSpPr>
        <p:spPr/>
        <p:txBody>
          <a:bodyPr/>
          <a:lstStyle/>
          <a:p>
            <a:r>
              <a:rPr lang="fi-FI"/>
              <a:t>SMIG2012  - Louvain 22-23 May 2012</a:t>
            </a:r>
            <a:endParaRPr lang="nb-NO"/>
          </a:p>
        </p:txBody>
      </p:sp>
      <p:sp>
        <p:nvSpPr>
          <p:cNvPr id="7" name="Slide Number Placeholder 6"/>
          <p:cNvSpPr>
            <a:spLocks noGrp="1"/>
          </p:cNvSpPr>
          <p:nvPr>
            <p:ph type="sldNum" sz="quarter" idx="12"/>
          </p:nvPr>
        </p:nvSpPr>
        <p:spPr/>
        <p:txBody>
          <a:bodyPr/>
          <a:lstStyle/>
          <a:p>
            <a:fld id="{25326606-9769-45B9-B145-D32B89908B05}" type="slidenum">
              <a:rPr lang="nb-NO" smtClean="0"/>
              <a:t>‹Nr.›</a:t>
            </a:fld>
            <a:endParaRPr lang="nb-NO"/>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E5216A6-E50A-4936-BCE0-8EAA216B402B}" type="datetime1">
              <a:rPr lang="nb-NO" smtClean="0"/>
              <a:t>10.05.2022</a:t>
            </a:fld>
            <a:endParaRPr lang="nb-NO"/>
          </a:p>
        </p:txBody>
      </p:sp>
      <p:sp>
        <p:nvSpPr>
          <p:cNvPr id="9" name="Slide Number Placeholder 8"/>
          <p:cNvSpPr>
            <a:spLocks noGrp="1"/>
          </p:cNvSpPr>
          <p:nvPr>
            <p:ph type="sldNum" sz="quarter" idx="11"/>
          </p:nvPr>
        </p:nvSpPr>
        <p:spPr/>
        <p:txBody>
          <a:bodyPr/>
          <a:lstStyle/>
          <a:p>
            <a:fld id="{25326606-9769-45B9-B145-D32B89908B05}" type="slidenum">
              <a:rPr lang="nb-NO" smtClean="0"/>
              <a:t>‹Nr.›</a:t>
            </a:fld>
            <a:endParaRPr lang="nb-NO"/>
          </a:p>
        </p:txBody>
      </p:sp>
      <p:sp>
        <p:nvSpPr>
          <p:cNvPr id="10" name="Footer Placeholder 9"/>
          <p:cNvSpPr>
            <a:spLocks noGrp="1"/>
          </p:cNvSpPr>
          <p:nvPr>
            <p:ph type="ftr" sz="quarter" idx="12"/>
          </p:nvPr>
        </p:nvSpPr>
        <p:spPr/>
        <p:txBody>
          <a:bodyPr/>
          <a:lstStyle/>
          <a:p>
            <a:r>
              <a:rPr lang="fi-FI"/>
              <a:t>SMIG2012  - Louvain 22-23 May 2012</a:t>
            </a:r>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5326606-9769-45B9-B145-D32B89908B05}" type="slidenum">
              <a:rPr lang="nb-NO" smtClean="0"/>
              <a:t>‹Nr.›</a:t>
            </a:fld>
            <a:endParaRPr lang="nb-N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fi-FI"/>
              <a:t>SMIG2012  - Louvain 22-23 May 2012</a:t>
            </a:r>
            <a:endParaRPr lang="nb-N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0FBF4F-7021-410B-B4ED-71D3FC67930E}" type="datetime1">
              <a:rPr lang="nb-NO" smtClean="0"/>
              <a:t>10.05.2022</a:t>
            </a:fld>
            <a:endParaRPr lang="nb-NO"/>
          </a:p>
        </p:txBody>
      </p:sp>
      <p:pic>
        <p:nvPicPr>
          <p:cNvPr id="9" name="Picture 8" descr="Logo&#10;&#10;Description automatically generated">
            <a:extLst>
              <a:ext uri="{FF2B5EF4-FFF2-40B4-BE49-F238E27FC236}">
                <a16:creationId xmlns:a16="http://schemas.microsoft.com/office/drawing/2014/main" id="{3B9BEB5F-9397-4989-92C3-B6F972B1717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504" y="83158"/>
            <a:ext cx="1162284" cy="382960"/>
          </a:xfrm>
          <a:prstGeom prst="rect">
            <a:avLst/>
          </a:prstGeom>
        </p:spPr>
      </p:pic>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umuttolgacubukcu@gmai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umuttolgacubukcu@gmail.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umuttolgacubukcu@gmai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umuttolgacubukcu@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umuttolgacubukcu@gmai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45014"/>
            <a:ext cx="8229600" cy="850106"/>
          </a:xfrm>
        </p:spPr>
        <p:txBody>
          <a:bodyPr>
            <a:normAutofit fontScale="90000"/>
          </a:bodyPr>
          <a:lstStyle/>
          <a:p>
            <a:r>
              <a:rPr lang="tr-TR" dirty="0"/>
              <a:t>Strengthening and Increasing Capacity of Emergency Action</a:t>
            </a:r>
            <a:endParaRPr lang="nb-NO" dirty="0"/>
          </a:p>
        </p:txBody>
      </p:sp>
      <p:sp>
        <p:nvSpPr>
          <p:cNvPr id="5" name="Content Placeholder 4"/>
          <p:cNvSpPr>
            <a:spLocks noGrp="1"/>
          </p:cNvSpPr>
          <p:nvPr>
            <p:ph idx="1"/>
          </p:nvPr>
        </p:nvSpPr>
        <p:spPr>
          <a:xfrm>
            <a:off x="323528" y="1773059"/>
            <a:ext cx="7620000" cy="4349080"/>
          </a:xfrm>
        </p:spPr>
        <p:txBody>
          <a:bodyPr vert="horz" lIns="91440" tIns="45720" rIns="91440" bIns="45720" rtlCol="0" anchor="t">
            <a:normAutofit/>
          </a:bodyPr>
          <a:lstStyle/>
          <a:p>
            <a:r>
              <a:rPr lang="tr-TR" i="1" dirty="0"/>
              <a:t>Umut Tolga Çubukçu</a:t>
            </a:r>
            <a:r>
              <a:rPr lang="en-GB" i="1" dirty="0"/>
              <a:t>&gt;</a:t>
            </a:r>
          </a:p>
          <a:p>
            <a:r>
              <a:rPr lang="tr-TR" i="1" dirty="0">
                <a:hlinkClick r:id="rId3"/>
              </a:rPr>
              <a:t>umuttolgacubukcu@gmail.com</a:t>
            </a:r>
            <a:r>
              <a:rPr lang="en-US" i="1" dirty="0"/>
              <a:t> </a:t>
            </a:r>
            <a:endParaRPr lang="en-GB" i="1" dirty="0"/>
          </a:p>
          <a:p>
            <a:r>
              <a:rPr lang="tr-TR" i="1" dirty="0"/>
              <a:t>Police Search and Rescue Department</a:t>
            </a:r>
            <a:endParaRPr lang="en-US" i="1" dirty="0"/>
          </a:p>
          <a:p>
            <a:r>
              <a:rPr lang="en-GB" dirty="0"/>
              <a:t>Role: </a:t>
            </a:r>
            <a:r>
              <a:rPr lang="en-GB" i="1" dirty="0"/>
              <a:t> </a:t>
            </a:r>
            <a:r>
              <a:rPr lang="tr-TR" i="1" dirty="0"/>
              <a:t>First Responder Organisation</a:t>
            </a:r>
            <a:r>
              <a:rPr lang="en-US" i="1" dirty="0"/>
              <a:t>, End-user</a:t>
            </a:r>
            <a:endParaRPr lang="en-GB" i="1" dirty="0"/>
          </a:p>
          <a:p>
            <a:endParaRPr lang="en-GB" dirty="0"/>
          </a:p>
          <a:p>
            <a:r>
              <a:rPr lang="en-GB" dirty="0"/>
              <a:t>Proposal activity:</a:t>
            </a:r>
            <a:r>
              <a:rPr lang="tr-TR" i="1" dirty="0"/>
              <a:t> CL3-2022-DRS-01-07</a:t>
            </a:r>
            <a:r>
              <a:rPr lang="en-GB" i="1" dirty="0"/>
              <a:t>&gt;, </a:t>
            </a:r>
          </a:p>
          <a:p>
            <a:endParaRPr lang="en-GB" i="1" dirty="0"/>
          </a:p>
        </p:txBody>
      </p:sp>
      <p:sp>
        <p:nvSpPr>
          <p:cNvPr id="6" name="Footer Placeholder 5"/>
          <p:cNvSpPr>
            <a:spLocks noGrp="1"/>
          </p:cNvSpPr>
          <p:nvPr>
            <p:ph type="ftr" sz="quarter" idx="11"/>
          </p:nvPr>
        </p:nvSpPr>
        <p:spPr/>
        <p:txBody>
          <a:bodyPr>
            <a:normAutofit/>
          </a:bodyPr>
          <a:lstStyle/>
          <a:p>
            <a:r>
              <a:rPr lang="fi-FI" sz="1600" dirty="0"/>
              <a:t>SMI2G 2022,  16-17 May 2022, Brussels</a:t>
            </a:r>
            <a:endParaRPr lang="nb-NO" sz="1600" dirty="0"/>
          </a:p>
        </p:txBody>
      </p:sp>
      <p:sp>
        <p:nvSpPr>
          <p:cNvPr id="7" name="Slide Number Placeholder 6"/>
          <p:cNvSpPr>
            <a:spLocks noGrp="1"/>
          </p:cNvSpPr>
          <p:nvPr>
            <p:ph type="sldNum" sz="quarter" idx="12"/>
          </p:nvPr>
        </p:nvSpPr>
        <p:spPr/>
        <p:txBody>
          <a:bodyPr/>
          <a:lstStyle/>
          <a:p>
            <a:fld id="{25326606-9769-45B9-B145-D32B89908B05}" type="slidenum">
              <a:rPr lang="nb-NO" smtClean="0"/>
              <a:t>1</a:t>
            </a:fld>
            <a:endParaRPr lang="nb-NO" dirty="0"/>
          </a:p>
        </p:txBody>
      </p:sp>
      <p:sp>
        <p:nvSpPr>
          <p:cNvPr id="2" name="Tekstvak 1"/>
          <p:cNvSpPr txBox="1"/>
          <p:nvPr/>
        </p:nvSpPr>
        <p:spPr>
          <a:xfrm>
            <a:off x="0" y="6500078"/>
            <a:ext cx="8460432" cy="369332"/>
          </a:xfrm>
          <a:prstGeom prst="rect">
            <a:avLst/>
          </a:prstGeom>
          <a:solidFill>
            <a:srgbClr val="FFC000"/>
          </a:solidFill>
        </p:spPr>
        <p:txBody>
          <a:bodyPr wrap="square" rtlCol="0">
            <a:spAutoFit/>
          </a:bodyPr>
          <a:lstStyle/>
          <a:p>
            <a:r>
              <a:rPr lang="tr-TR" dirty="0">
                <a:solidFill>
                  <a:schemeClr val="bg1"/>
                </a:solidFill>
              </a:rPr>
              <a:t>Umut Tolga Çubukçu </a:t>
            </a:r>
            <a:r>
              <a:rPr lang="tr-TR" dirty="0">
                <a:solidFill>
                  <a:schemeClr val="bg1"/>
                </a:solidFill>
                <a:hlinkClick r:id="rId4"/>
              </a:rPr>
              <a:t>umuttolgacubukcu@gmail.com</a:t>
            </a:r>
            <a:r>
              <a:rPr lang="nl-NL" dirty="0">
                <a:solidFill>
                  <a:schemeClr val="bg1"/>
                </a:solidFill>
                <a:hlinkClick r:id="rId4"/>
              </a:rPr>
              <a:t>/</a:t>
            </a:r>
            <a:r>
              <a:rPr lang="tr-TR" dirty="0">
                <a:solidFill>
                  <a:schemeClr val="bg1"/>
                </a:solidFill>
              </a:rPr>
              <a:t> Umut Tolga Çubukçu</a:t>
            </a:r>
            <a:endParaRPr lang="nl-NL" dirty="0">
              <a:solidFill>
                <a:schemeClr val="bg1"/>
              </a:solidFill>
            </a:endParaRPr>
          </a:p>
        </p:txBody>
      </p:sp>
    </p:spTree>
    <p:extLst>
      <p:ext uri="{BB962C8B-B14F-4D97-AF65-F5344CB8AC3E}">
        <p14:creationId xmlns:p14="http://schemas.microsoft.com/office/powerpoint/2010/main" val="37564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dirty="0" err="1"/>
              <a:t>Proposal</a:t>
            </a:r>
            <a:r>
              <a:rPr lang="nb-NO" dirty="0"/>
              <a:t> </a:t>
            </a:r>
            <a:r>
              <a:rPr lang="nb-NO" dirty="0" err="1"/>
              <a:t>idea</a:t>
            </a:r>
            <a:r>
              <a:rPr lang="nb-NO" dirty="0"/>
              <a:t>/</a:t>
            </a:r>
            <a:r>
              <a:rPr lang="nb-NO" dirty="0" err="1"/>
              <a:t>content</a:t>
            </a:r>
            <a:r>
              <a:rPr lang="nb-NO" dirty="0"/>
              <a:t> </a:t>
            </a:r>
            <a:endParaRPr lang="en-US" dirty="0"/>
          </a:p>
        </p:txBody>
      </p:sp>
      <p:sp>
        <p:nvSpPr>
          <p:cNvPr id="3" name="Content Placeholder 2"/>
          <p:cNvSpPr>
            <a:spLocks noGrp="1"/>
          </p:cNvSpPr>
          <p:nvPr>
            <p:ph idx="1"/>
          </p:nvPr>
        </p:nvSpPr>
        <p:spPr>
          <a:xfrm>
            <a:off x="323528" y="1361760"/>
            <a:ext cx="7620000" cy="4800600"/>
          </a:xfrm>
        </p:spPr>
        <p:txBody>
          <a:bodyPr vert="horz" lIns="91440" tIns="45720" rIns="91440" bIns="45720" rtlCol="0" anchor="t">
            <a:normAutofit fontScale="92500" lnSpcReduction="10000"/>
          </a:bodyPr>
          <a:lstStyle/>
          <a:p>
            <a:pPr marL="114300" indent="0">
              <a:buNone/>
            </a:pPr>
            <a:r>
              <a:rPr lang="tr-TR" b="1" i="1" dirty="0"/>
              <a:t>Tranining and cooperation of search and rescue dogs</a:t>
            </a:r>
            <a:endParaRPr lang="en-GB" b="1" i="1" dirty="0"/>
          </a:p>
          <a:p>
            <a:endParaRPr lang="en-US" i="1" dirty="0"/>
          </a:p>
          <a:p>
            <a:r>
              <a:rPr lang="tr-TR" sz="1700" b="1" i="1" dirty="0"/>
              <a:t>Increasing capacity of search and rescue units</a:t>
            </a:r>
            <a:r>
              <a:rPr lang="tr-TR" sz="1700" i="1" dirty="0"/>
              <a:t> and strengthening international participatory mechanism </a:t>
            </a:r>
          </a:p>
          <a:p>
            <a:r>
              <a:rPr lang="tr-TR" sz="1700" i="1" dirty="0"/>
              <a:t>Search and rescue teams need to arrive </a:t>
            </a:r>
            <a:r>
              <a:rPr lang="de-DE" sz="1700" i="1" dirty="0"/>
              <a:t>at </a:t>
            </a:r>
            <a:r>
              <a:rPr lang="de-DE" sz="1700" i="1" dirty="0" err="1"/>
              <a:t>the</a:t>
            </a:r>
            <a:r>
              <a:rPr lang="de-DE" sz="1700" i="1" dirty="0"/>
              <a:t> </a:t>
            </a:r>
            <a:r>
              <a:rPr lang="tr-TR" sz="1700" i="1" dirty="0"/>
              <a:t>disaster zone as fast as </a:t>
            </a:r>
            <a:r>
              <a:rPr lang="de-DE" sz="1700" i="1" dirty="0"/>
              <a:t>possible</a:t>
            </a:r>
            <a:r>
              <a:rPr lang="tr-TR" sz="1700" i="1" dirty="0"/>
              <a:t>. However, </a:t>
            </a:r>
            <a:r>
              <a:rPr lang="tr-TR" sz="1700" b="1" i="1" dirty="0"/>
              <a:t>preparing the heavy equipments </a:t>
            </a:r>
            <a:r>
              <a:rPr lang="de-DE" sz="1700" b="1" i="1" dirty="0"/>
              <a:t>and </a:t>
            </a:r>
            <a:r>
              <a:rPr lang="de-DE" sz="1700" b="1" i="1" dirty="0" err="1"/>
              <a:t>arriving</a:t>
            </a:r>
            <a:r>
              <a:rPr lang="de-DE" sz="1700" b="1" i="1" dirty="0"/>
              <a:t> </a:t>
            </a:r>
            <a:r>
              <a:rPr lang="tr-TR" sz="1700" b="1" i="1" dirty="0"/>
              <a:t>with the vehicles and units </a:t>
            </a:r>
            <a:r>
              <a:rPr lang="de-DE" sz="1700" b="1" i="1" dirty="0" err="1"/>
              <a:t>takes</a:t>
            </a:r>
            <a:r>
              <a:rPr lang="tr-TR" sz="1700" b="1" i="1" dirty="0"/>
              <a:t> too much time</a:t>
            </a:r>
            <a:r>
              <a:rPr lang="tr-TR" sz="1700" i="1" dirty="0"/>
              <a:t>. </a:t>
            </a:r>
            <a:endParaRPr lang="de-DE" sz="1700" i="1" dirty="0"/>
          </a:p>
          <a:p>
            <a:r>
              <a:rPr lang="tr-TR" sz="1700" i="1" dirty="0"/>
              <a:t>Project aim is reducing time </a:t>
            </a:r>
            <a:r>
              <a:rPr lang="de-DE" sz="1700" i="1" dirty="0" err="1"/>
              <a:t>to</a:t>
            </a:r>
            <a:r>
              <a:rPr lang="de-DE" sz="1700" i="1" dirty="0"/>
              <a:t> </a:t>
            </a:r>
            <a:r>
              <a:rPr lang="de-DE" sz="1700" i="1" dirty="0" err="1"/>
              <a:t>respond</a:t>
            </a:r>
            <a:r>
              <a:rPr lang="de-DE" sz="1700" i="1" dirty="0"/>
              <a:t> </a:t>
            </a:r>
            <a:r>
              <a:rPr lang="de-DE" sz="1700" i="1" dirty="0" err="1"/>
              <a:t>by</a:t>
            </a:r>
            <a:r>
              <a:rPr lang="de-DE" sz="1700" i="1" dirty="0"/>
              <a:t> </a:t>
            </a:r>
            <a:r>
              <a:rPr lang="tr-TR" sz="1700" i="1" dirty="0"/>
              <a:t>creating</a:t>
            </a:r>
            <a:r>
              <a:rPr lang="de-DE" sz="1700" i="1" dirty="0"/>
              <a:t> a</a:t>
            </a:r>
            <a:r>
              <a:rPr lang="tr-TR" sz="1700" i="1" dirty="0"/>
              <a:t> </a:t>
            </a:r>
            <a:r>
              <a:rPr lang="de-DE" sz="1700" b="1" i="1" dirty="0"/>
              <a:t>mobile and agile </a:t>
            </a:r>
            <a:r>
              <a:rPr lang="tr-TR" sz="1700" b="1" i="1" dirty="0"/>
              <a:t>search and rescue dog team</a:t>
            </a:r>
            <a:r>
              <a:rPr lang="tr-TR" sz="1700" i="1" dirty="0"/>
              <a:t> to move </a:t>
            </a:r>
            <a:r>
              <a:rPr lang="de-DE" sz="1700" i="1" dirty="0" err="1"/>
              <a:t>to</a:t>
            </a:r>
            <a:r>
              <a:rPr lang="de-DE" sz="1700" i="1" dirty="0"/>
              <a:t> </a:t>
            </a:r>
            <a:r>
              <a:rPr lang="de-DE" sz="1700" i="1" dirty="0" err="1"/>
              <a:t>the</a:t>
            </a:r>
            <a:r>
              <a:rPr lang="de-DE" sz="1700" i="1" dirty="0"/>
              <a:t> </a:t>
            </a:r>
            <a:r>
              <a:rPr lang="tr-TR" sz="1700" i="1" dirty="0"/>
              <a:t>disaster zone quickly</a:t>
            </a:r>
            <a:r>
              <a:rPr lang="de-DE" sz="1700" i="1" dirty="0"/>
              <a:t> and </a:t>
            </a:r>
            <a:r>
              <a:rPr lang="de-DE" sz="1700" i="1" dirty="0" err="1"/>
              <a:t>that</a:t>
            </a:r>
            <a:r>
              <a:rPr lang="de-DE" sz="1700" i="1" dirty="0"/>
              <a:t> </a:t>
            </a:r>
            <a:r>
              <a:rPr lang="de-DE" sz="1700" i="1" dirty="0" err="1"/>
              <a:t>is</a:t>
            </a:r>
            <a:r>
              <a:rPr lang="de-DE" sz="1700" i="1" dirty="0"/>
              <a:t> </a:t>
            </a:r>
            <a:r>
              <a:rPr lang="de-DE" sz="1700" i="1" dirty="0" err="1"/>
              <a:t>immediatly</a:t>
            </a:r>
            <a:r>
              <a:rPr lang="de-DE" sz="1700" i="1" dirty="0"/>
              <a:t> </a:t>
            </a:r>
            <a:r>
              <a:rPr lang="de-DE" sz="1700" i="1" dirty="0" err="1"/>
              <a:t>able</a:t>
            </a:r>
            <a:r>
              <a:rPr lang="de-DE" sz="1700" i="1" dirty="0"/>
              <a:t> </a:t>
            </a:r>
            <a:r>
              <a:rPr lang="de-DE" sz="1700" i="1" dirty="0" err="1"/>
              <a:t>to</a:t>
            </a:r>
            <a:r>
              <a:rPr lang="de-DE" sz="1700" i="1" dirty="0"/>
              <a:t> </a:t>
            </a:r>
            <a:r>
              <a:rPr lang="de-DE" sz="1700" i="1" dirty="0" err="1"/>
              <a:t>act</a:t>
            </a:r>
            <a:r>
              <a:rPr lang="de-DE" sz="1700" i="1" dirty="0"/>
              <a:t> at </a:t>
            </a:r>
            <a:r>
              <a:rPr lang="de-DE" sz="1700" i="1" dirty="0" err="1"/>
              <a:t>the</a:t>
            </a:r>
            <a:r>
              <a:rPr lang="de-DE" sz="1700" i="1" dirty="0"/>
              <a:t> </a:t>
            </a:r>
            <a:r>
              <a:rPr lang="de-DE" sz="1700" i="1" dirty="0" err="1"/>
              <a:t>scene</a:t>
            </a:r>
            <a:r>
              <a:rPr lang="tr-TR" sz="1700" i="1" dirty="0"/>
              <a:t>. </a:t>
            </a:r>
            <a:endParaRPr lang="de-DE" sz="1700" i="1" dirty="0"/>
          </a:p>
          <a:p>
            <a:r>
              <a:rPr lang="tr-TR" sz="1700" i="1" dirty="0"/>
              <a:t>This team is not only </a:t>
            </a:r>
            <a:r>
              <a:rPr lang="de-DE" sz="1700" b="1" i="1" dirty="0" err="1"/>
              <a:t>considerably</a:t>
            </a:r>
            <a:r>
              <a:rPr lang="de-DE" sz="1700" i="1" dirty="0"/>
              <a:t> </a:t>
            </a:r>
            <a:r>
              <a:rPr lang="tr-TR" sz="1700" b="1" i="1" dirty="0"/>
              <a:t>gaining time </a:t>
            </a:r>
            <a:r>
              <a:rPr lang="tr-TR" sz="1700" i="1" dirty="0"/>
              <a:t>but also will help units to </a:t>
            </a:r>
            <a:r>
              <a:rPr lang="tr-TR" sz="1700" b="1" i="1" dirty="0"/>
              <a:t>detect vict</a:t>
            </a:r>
            <a:r>
              <a:rPr lang="de-DE" sz="1700" b="1" i="1" dirty="0"/>
              <a:t>i</a:t>
            </a:r>
            <a:r>
              <a:rPr lang="tr-TR" sz="1700" b="1" i="1" dirty="0"/>
              <a:t>m</a:t>
            </a:r>
            <a:r>
              <a:rPr lang="de-DE" sz="1700" b="1" i="1" dirty="0"/>
              <a:t>s</a:t>
            </a:r>
            <a:r>
              <a:rPr lang="tr-TR" sz="1700" i="1" dirty="0"/>
              <a:t> who will stack under debrises. Firstly, 20 search and rescue dog </a:t>
            </a:r>
            <a:r>
              <a:rPr lang="de-DE" sz="1700" i="1" dirty="0" err="1"/>
              <a:t>should</a:t>
            </a:r>
            <a:r>
              <a:rPr lang="tr-TR" sz="1700" i="1" dirty="0"/>
              <a:t> be trained</a:t>
            </a:r>
            <a:r>
              <a:rPr lang="de-DE" sz="1700" i="1" dirty="0"/>
              <a:t>, </a:t>
            </a:r>
            <a:r>
              <a:rPr lang="de-DE" sz="1700" i="1" dirty="0" err="1"/>
              <a:t>number</a:t>
            </a:r>
            <a:r>
              <a:rPr lang="de-DE" sz="1700" i="1" dirty="0"/>
              <a:t> </a:t>
            </a:r>
            <a:r>
              <a:rPr lang="de-DE" sz="1700" i="1" dirty="0" err="1"/>
              <a:t>of</a:t>
            </a:r>
            <a:r>
              <a:rPr lang="de-DE" sz="1700" i="1" dirty="0"/>
              <a:t> </a:t>
            </a:r>
            <a:r>
              <a:rPr lang="de-DE" sz="1700" i="1" dirty="0" err="1"/>
              <a:t>dogs</a:t>
            </a:r>
            <a:r>
              <a:rPr lang="de-DE" sz="1700" i="1" dirty="0"/>
              <a:t> </a:t>
            </a:r>
            <a:r>
              <a:rPr lang="de-DE" sz="1700" i="1" dirty="0" err="1"/>
              <a:t>to</a:t>
            </a:r>
            <a:r>
              <a:rPr lang="de-DE" sz="1700" i="1" dirty="0"/>
              <a:t> </a:t>
            </a:r>
            <a:r>
              <a:rPr lang="de-DE" sz="1700" i="1" dirty="0" err="1"/>
              <a:t>be</a:t>
            </a:r>
            <a:r>
              <a:rPr lang="tr-TR" sz="1700" i="1" dirty="0"/>
              <a:t> increase</a:t>
            </a:r>
            <a:r>
              <a:rPr lang="de-DE" sz="1700" i="1" dirty="0"/>
              <a:t>d</a:t>
            </a:r>
            <a:r>
              <a:rPr lang="tr-TR" sz="1700" i="1" dirty="0"/>
              <a:t> either by request of partners or their need.</a:t>
            </a:r>
            <a:endParaRPr lang="en-GB" sz="1700" i="1" dirty="0"/>
          </a:p>
          <a:p>
            <a:r>
              <a:rPr lang="en-US" sz="1700" i="1" dirty="0"/>
              <a:t>Search and rescue dogs, which </a:t>
            </a:r>
            <a:r>
              <a:rPr lang="en-US" sz="1700" b="1" i="1" dirty="0"/>
              <a:t>increase the power and capacity of Search and Rescue activities</a:t>
            </a:r>
            <a:r>
              <a:rPr lang="en-US" sz="1700" i="1" dirty="0"/>
              <a:t>, are one of the methods that can react the fastest to the help of the troops racing against time during rescue activities. It is clear that these dogs, which can detect human natural scent even from long distances while conducting search and rescue activities under debris or in nature, thanks to their sensitive noses, </a:t>
            </a:r>
            <a:r>
              <a:rPr lang="en-US" sz="1700" b="1" i="1" dirty="0"/>
              <a:t>increase their effective response capacity</a:t>
            </a:r>
            <a:r>
              <a:rPr lang="en-US" sz="1700" i="1" dirty="0"/>
              <a:t> in possible earthquakes, disasters, accidents</a:t>
            </a:r>
            <a:r>
              <a:rPr lang="en-US" sz="1700" dirty="0"/>
              <a:t>.</a:t>
            </a:r>
            <a:endParaRPr lang="tr-TR" sz="1700" dirty="0"/>
          </a:p>
          <a:p>
            <a:pPr marL="114300" indent="0">
              <a:buNone/>
            </a:pPr>
            <a:endParaRPr lang="tr-TR" sz="1400" dirty="0"/>
          </a:p>
          <a:p>
            <a:endParaRPr lang="en-GB" dirty="0"/>
          </a:p>
        </p:txBody>
      </p:sp>
      <p:sp>
        <p:nvSpPr>
          <p:cNvPr id="5" name="Slide Number Placeholder 4"/>
          <p:cNvSpPr>
            <a:spLocks noGrp="1"/>
          </p:cNvSpPr>
          <p:nvPr>
            <p:ph type="sldNum" sz="quarter" idx="12"/>
          </p:nvPr>
        </p:nvSpPr>
        <p:spPr/>
        <p:txBody>
          <a:bodyPr/>
          <a:lstStyle/>
          <a:p>
            <a:fld id="{25326606-9769-45B9-B145-D32B89908B05}" type="slidenum">
              <a:rPr lang="nb-NO" smtClean="0"/>
              <a:t>2</a:t>
            </a:fld>
            <a:endParaRPr lang="nb-NO" dirty="0"/>
          </a:p>
        </p:txBody>
      </p:sp>
      <p:sp>
        <p:nvSpPr>
          <p:cNvPr id="8" name="Footer Placeholder 5">
            <a:extLst>
              <a:ext uri="{FF2B5EF4-FFF2-40B4-BE49-F238E27FC236}">
                <a16:creationId xmlns:a16="http://schemas.microsoft.com/office/drawing/2014/main" id="{AAA75F91-6D24-4080-90C8-291253135D5F}"/>
              </a:ext>
            </a:extLst>
          </p:cNvPr>
          <p:cNvSpPr>
            <a:spLocks noGrp="1"/>
          </p:cNvSpPr>
          <p:nvPr>
            <p:ph type="ftr" sz="quarter" idx="11"/>
          </p:nvPr>
        </p:nvSpPr>
        <p:spPr>
          <a:xfrm rot="16200000">
            <a:off x="6822080" y="3339160"/>
            <a:ext cx="3930497" cy="365760"/>
          </a:xfrm>
        </p:spPr>
        <p:txBody>
          <a:bodyPr>
            <a:normAutofit/>
          </a:bodyPr>
          <a:lstStyle/>
          <a:p>
            <a:r>
              <a:rPr lang="fi-FI" sz="1600" dirty="0"/>
              <a:t>SMI2G 2022,  16-17 May 2022, Brussels</a:t>
            </a:r>
            <a:endParaRPr lang="nb-NO" sz="1600" dirty="0"/>
          </a:p>
        </p:txBody>
      </p:sp>
      <p:sp>
        <p:nvSpPr>
          <p:cNvPr id="9" name="Tekstvak 1"/>
          <p:cNvSpPr txBox="1"/>
          <p:nvPr/>
        </p:nvSpPr>
        <p:spPr>
          <a:xfrm>
            <a:off x="0" y="6488668"/>
            <a:ext cx="8460432" cy="369332"/>
          </a:xfrm>
          <a:prstGeom prst="rect">
            <a:avLst/>
          </a:prstGeom>
          <a:solidFill>
            <a:srgbClr val="FFC000"/>
          </a:solidFill>
        </p:spPr>
        <p:txBody>
          <a:bodyPr wrap="square" rtlCol="0">
            <a:spAutoFit/>
          </a:bodyPr>
          <a:lstStyle/>
          <a:p>
            <a:r>
              <a:rPr lang="tr-TR" dirty="0">
                <a:solidFill>
                  <a:schemeClr val="bg1"/>
                </a:solidFill>
              </a:rPr>
              <a:t>Umut Tolga Çubukçu </a:t>
            </a:r>
            <a:r>
              <a:rPr lang="tr-TR" dirty="0">
                <a:solidFill>
                  <a:schemeClr val="bg1"/>
                </a:solidFill>
                <a:hlinkClick r:id="rId3"/>
              </a:rPr>
              <a:t>umuttolgacubukcu@gmail.com</a:t>
            </a:r>
            <a:r>
              <a:rPr lang="nl-NL" dirty="0">
                <a:solidFill>
                  <a:schemeClr val="bg1"/>
                </a:solidFill>
                <a:hlinkClick r:id="rId3"/>
              </a:rPr>
              <a:t>/</a:t>
            </a:r>
            <a:r>
              <a:rPr lang="tr-TR" dirty="0">
                <a:solidFill>
                  <a:schemeClr val="bg1"/>
                </a:solidFill>
              </a:rPr>
              <a:t> Umut Tolga Çubukçu</a:t>
            </a:r>
            <a:endParaRPr lang="nl-NL" dirty="0">
              <a:solidFill>
                <a:schemeClr val="bg1"/>
              </a:solidFill>
            </a:endParaRPr>
          </a:p>
        </p:txBody>
      </p:sp>
    </p:spTree>
    <p:extLst>
      <p:ext uri="{BB962C8B-B14F-4D97-AF65-F5344CB8AC3E}">
        <p14:creationId xmlns:p14="http://schemas.microsoft.com/office/powerpoint/2010/main" val="304803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Last</a:t>
            </a:r>
            <a:r>
              <a:rPr lang="tr-TR" dirty="0"/>
              <a:t> 6 </a:t>
            </a:r>
            <a:r>
              <a:rPr lang="tr-TR" dirty="0" err="1"/>
              <a:t>Years</a:t>
            </a:r>
            <a:r>
              <a:rPr lang="tr-TR" dirty="0"/>
              <a:t> of </a:t>
            </a:r>
            <a:r>
              <a:rPr lang="tr-TR" dirty="0" err="1"/>
              <a:t>Actions</a:t>
            </a:r>
            <a:endParaRPr lang="tr-TR" dirty="0"/>
          </a:p>
        </p:txBody>
      </p:sp>
      <p:sp>
        <p:nvSpPr>
          <p:cNvPr id="4" name="Altbilgi Yer Tutucusu 3"/>
          <p:cNvSpPr>
            <a:spLocks noGrp="1"/>
          </p:cNvSpPr>
          <p:nvPr>
            <p:ph type="ftr" sz="quarter" idx="11"/>
          </p:nvPr>
        </p:nvSpPr>
        <p:spPr/>
        <p:txBody>
          <a:bodyPr/>
          <a:lstStyle/>
          <a:p>
            <a:r>
              <a:rPr lang="fi-FI"/>
              <a:t>SMIG2012  - Louvain 22-23 May 2012</a:t>
            </a:r>
            <a:endParaRPr lang="nb-NO" dirty="0"/>
          </a:p>
        </p:txBody>
      </p:sp>
      <p:sp>
        <p:nvSpPr>
          <p:cNvPr id="5" name="Slayt Numarası Yer Tutucusu 4"/>
          <p:cNvSpPr>
            <a:spLocks noGrp="1"/>
          </p:cNvSpPr>
          <p:nvPr>
            <p:ph type="sldNum" sz="quarter" idx="12"/>
          </p:nvPr>
        </p:nvSpPr>
        <p:spPr/>
        <p:txBody>
          <a:bodyPr/>
          <a:lstStyle/>
          <a:p>
            <a:fld id="{25326606-9769-45B9-B145-D32B89908B05}" type="slidenum">
              <a:rPr lang="nb-NO" smtClean="0"/>
              <a:t>3</a:t>
            </a:fld>
            <a:endParaRPr lang="nb-NO" dirty="0"/>
          </a:p>
        </p:txBody>
      </p:sp>
      <p:sp>
        <p:nvSpPr>
          <p:cNvPr id="7" name="Dikdörtgen 6"/>
          <p:cNvSpPr/>
          <p:nvPr/>
        </p:nvSpPr>
        <p:spPr>
          <a:xfrm>
            <a:off x="323528" y="1417638"/>
            <a:ext cx="7128792" cy="4031873"/>
          </a:xfrm>
          <a:prstGeom prst="rect">
            <a:avLst/>
          </a:prstGeom>
        </p:spPr>
        <p:txBody>
          <a:bodyPr wrap="square">
            <a:spAutoFit/>
          </a:bodyPr>
          <a:lstStyle/>
          <a:p>
            <a:pPr marL="285750" indent="-285750">
              <a:buClr>
                <a:schemeClr val="accent1"/>
              </a:buClr>
              <a:buFont typeface="Arial" panose="020B0604020202020204" pitchFamily="34" charset="0"/>
              <a:buChar char="•"/>
            </a:pPr>
            <a:r>
              <a:rPr lang="en-US" sz="1600" i="1" dirty="0"/>
              <a:t>According to the accident figures of AFAD </a:t>
            </a:r>
            <a:r>
              <a:rPr lang="de-DE" sz="1600" i="1" dirty="0"/>
              <a:t> </a:t>
            </a:r>
            <a:r>
              <a:rPr lang="tr-TR" sz="1600" i="1" dirty="0"/>
              <a:t>(Ministry of Interior Disaster and Emergency Management Presidency)</a:t>
            </a:r>
            <a:r>
              <a:rPr lang="en-US" sz="1600" i="1" dirty="0"/>
              <a:t>, it is clear that the number of disasters and also missing persons cases will increase proportionally with the increasing population in Turkey. </a:t>
            </a:r>
            <a:endParaRPr lang="tr-TR" sz="1600" i="1" dirty="0"/>
          </a:p>
          <a:p>
            <a:pPr marL="285750" indent="-285750">
              <a:buClr>
                <a:schemeClr val="accent1"/>
              </a:buClr>
              <a:buFont typeface="Arial" panose="020B0604020202020204" pitchFamily="34" charset="0"/>
              <a:buChar char="•"/>
            </a:pPr>
            <a:endParaRPr lang="tr-TR" sz="1600" i="1" dirty="0"/>
          </a:p>
          <a:p>
            <a:pPr marL="285750" indent="-285750">
              <a:buClr>
                <a:schemeClr val="accent1"/>
              </a:buClr>
              <a:buFont typeface="Arial" panose="020B0604020202020204" pitchFamily="34" charset="0"/>
              <a:buChar char="•"/>
            </a:pPr>
            <a:r>
              <a:rPr lang="en-US" sz="1600" i="1" dirty="0"/>
              <a:t>European countries are also at risk of disasters. In addition, SHARE (Seismic Hazard Harmonization in Europe) has analyzed the </a:t>
            </a:r>
            <a:r>
              <a:rPr lang="en-US" sz="1600" b="1" i="1" dirty="0"/>
              <a:t>earthquake risk in Europe</a:t>
            </a:r>
            <a:r>
              <a:rPr lang="en-US" sz="1600" i="1" dirty="0"/>
              <a:t>. The risk map shows that </a:t>
            </a:r>
            <a:r>
              <a:rPr lang="en-US" sz="1600" b="1" i="1" dirty="0"/>
              <a:t>Turkey is the most vulnerable country </a:t>
            </a:r>
            <a:r>
              <a:rPr lang="en-US" sz="1600" i="1" dirty="0"/>
              <a:t>with the largest fault line, and </a:t>
            </a:r>
            <a:r>
              <a:rPr lang="en-US" sz="1600" b="1" i="1" dirty="0"/>
              <a:t>Greece, Italy, France, Romania and all Balkan countries </a:t>
            </a:r>
            <a:r>
              <a:rPr lang="en-US" sz="1600" i="1" dirty="0"/>
              <a:t>are also considered </a:t>
            </a:r>
            <a:r>
              <a:rPr lang="en-US" sz="1600" b="1" i="1" dirty="0"/>
              <a:t>high-risk</a:t>
            </a:r>
            <a:r>
              <a:rPr lang="en-US" sz="1600" i="1" dirty="0"/>
              <a:t>. </a:t>
            </a:r>
          </a:p>
          <a:p>
            <a:pPr>
              <a:buClr>
                <a:schemeClr val="accent1"/>
              </a:buClr>
            </a:pPr>
            <a:endParaRPr lang="tr-TR" sz="1600" i="1" dirty="0"/>
          </a:p>
          <a:p>
            <a:pPr marL="285750" indent="-285750">
              <a:buClr>
                <a:schemeClr val="accent1"/>
              </a:buClr>
              <a:buFont typeface="Arial" panose="020B0604020202020204" pitchFamily="34" charset="0"/>
              <a:buChar char="•"/>
            </a:pPr>
            <a:r>
              <a:rPr lang="tr-TR" sz="1600" i="1" dirty="0"/>
              <a:t>Search and Rescue teams need dogs to find</a:t>
            </a:r>
            <a:r>
              <a:rPr lang="de-DE" sz="1600" i="1" dirty="0"/>
              <a:t> </a:t>
            </a:r>
            <a:r>
              <a:rPr lang="tr-TR" sz="1600" i="1" dirty="0"/>
              <a:t>missing people by smelling their natural phe</a:t>
            </a:r>
            <a:r>
              <a:rPr lang="de-DE" sz="1600" i="1" dirty="0"/>
              <a:t>r</a:t>
            </a:r>
            <a:r>
              <a:rPr lang="tr-TR" sz="1600" i="1" dirty="0"/>
              <a:t>omones. In addition, </a:t>
            </a:r>
            <a:r>
              <a:rPr lang="tr-TR" sz="1600" b="1" i="1" dirty="0"/>
              <a:t>reaction of search and rescue dog</a:t>
            </a:r>
            <a:r>
              <a:rPr lang="de-DE" sz="1600" b="1" i="1" dirty="0"/>
              <a:t>s</a:t>
            </a:r>
            <a:r>
              <a:rPr lang="tr-TR" sz="1600" b="1" i="1" dirty="0"/>
              <a:t> is fast</a:t>
            </a:r>
            <a:r>
              <a:rPr lang="tr-TR" sz="1600" i="1" dirty="0"/>
              <a:t>.</a:t>
            </a:r>
          </a:p>
          <a:p>
            <a:pPr>
              <a:buClr>
                <a:schemeClr val="accent1"/>
              </a:buClr>
            </a:pPr>
            <a:endParaRPr lang="tr-TR" sz="1600" i="1" dirty="0"/>
          </a:p>
          <a:p>
            <a:pPr marL="285750" indent="-285750">
              <a:buClr>
                <a:schemeClr val="accent1"/>
              </a:buClr>
              <a:buFont typeface="Arial" panose="020B0604020202020204" pitchFamily="34" charset="0"/>
              <a:buChar char="•"/>
            </a:pPr>
            <a:r>
              <a:rPr lang="en-US" sz="1600" i="1" dirty="0"/>
              <a:t>Our goal is to prepare a project that will create </a:t>
            </a:r>
            <a:r>
              <a:rPr lang="en-US" sz="1600" b="1" i="1" dirty="0"/>
              <a:t>a unit ready for any mission in national and international areas for search and rescue operations</a:t>
            </a:r>
            <a:r>
              <a:rPr lang="en-US" sz="1600" i="1" dirty="0"/>
              <a:t>. </a:t>
            </a:r>
            <a:endParaRPr lang="en-GB" sz="1600" i="1" dirty="0"/>
          </a:p>
        </p:txBody>
      </p:sp>
      <p:sp>
        <p:nvSpPr>
          <p:cNvPr id="6" name="Tekstvak 1"/>
          <p:cNvSpPr txBox="1"/>
          <p:nvPr/>
        </p:nvSpPr>
        <p:spPr>
          <a:xfrm>
            <a:off x="0" y="6500078"/>
            <a:ext cx="8460432" cy="369332"/>
          </a:xfrm>
          <a:prstGeom prst="rect">
            <a:avLst/>
          </a:prstGeom>
          <a:solidFill>
            <a:srgbClr val="FFC000"/>
          </a:solidFill>
        </p:spPr>
        <p:txBody>
          <a:bodyPr wrap="square" rtlCol="0">
            <a:spAutoFit/>
          </a:bodyPr>
          <a:lstStyle/>
          <a:p>
            <a:r>
              <a:rPr lang="tr-TR" dirty="0">
                <a:solidFill>
                  <a:schemeClr val="bg1"/>
                </a:solidFill>
              </a:rPr>
              <a:t>Umut Tolga Çubukçu </a:t>
            </a:r>
            <a:r>
              <a:rPr lang="tr-TR" dirty="0">
                <a:solidFill>
                  <a:schemeClr val="bg1"/>
                </a:solidFill>
                <a:hlinkClick r:id="rId2"/>
              </a:rPr>
              <a:t>umuttolgacubukcu@gmail.com</a:t>
            </a:r>
            <a:r>
              <a:rPr lang="nl-NL" dirty="0">
                <a:solidFill>
                  <a:schemeClr val="bg1"/>
                </a:solidFill>
                <a:hlinkClick r:id="rId2"/>
              </a:rPr>
              <a:t>/</a:t>
            </a:r>
            <a:r>
              <a:rPr lang="tr-TR" dirty="0">
                <a:solidFill>
                  <a:schemeClr val="bg1"/>
                </a:solidFill>
              </a:rPr>
              <a:t> Umut Tolga Çubukçu</a:t>
            </a:r>
            <a:endParaRPr lang="nl-NL" dirty="0">
              <a:solidFill>
                <a:schemeClr val="bg1"/>
              </a:solidFill>
            </a:endParaRPr>
          </a:p>
        </p:txBody>
      </p:sp>
    </p:spTree>
    <p:extLst>
      <p:ext uri="{BB962C8B-B14F-4D97-AF65-F5344CB8AC3E}">
        <p14:creationId xmlns:p14="http://schemas.microsoft.com/office/powerpoint/2010/main" val="1522514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Project </a:t>
            </a:r>
            <a:r>
              <a:rPr lang="nb-NO" dirty="0" err="1"/>
              <a:t>participants</a:t>
            </a:r>
            <a:endParaRPr lang="nb-NO" dirty="0"/>
          </a:p>
        </p:txBody>
      </p:sp>
      <p:sp>
        <p:nvSpPr>
          <p:cNvPr id="3" name="Content Placeholder 2"/>
          <p:cNvSpPr>
            <a:spLocks noGrp="1"/>
          </p:cNvSpPr>
          <p:nvPr>
            <p:ph idx="1"/>
          </p:nvPr>
        </p:nvSpPr>
        <p:spPr>
          <a:xfrm>
            <a:off x="420216" y="1428262"/>
            <a:ext cx="7248128" cy="4377002"/>
          </a:xfrm>
        </p:spPr>
        <p:txBody>
          <a:bodyPr vert="horz" lIns="91440" tIns="45720" rIns="91440" bIns="45720" rtlCol="0" anchor="t">
            <a:normAutofit lnSpcReduction="10000"/>
          </a:bodyPr>
          <a:lstStyle/>
          <a:p>
            <a:r>
              <a:rPr lang="en-GB" dirty="0"/>
              <a:t>Existing consortium:</a:t>
            </a:r>
          </a:p>
          <a:p>
            <a:pPr lvl="1"/>
            <a:r>
              <a:rPr lang="en-GB" dirty="0"/>
              <a:t>Proposed coordinator:</a:t>
            </a:r>
            <a:r>
              <a:rPr lang="en-GB" i="1" dirty="0"/>
              <a:t> &lt;</a:t>
            </a:r>
            <a:r>
              <a:rPr lang="tr-TR" i="1" dirty="0"/>
              <a:t>to be </a:t>
            </a:r>
            <a:r>
              <a:rPr lang="en-US" i="1" dirty="0"/>
              <a:t>de</a:t>
            </a:r>
            <a:r>
              <a:rPr lang="tr-TR" i="1" dirty="0"/>
              <a:t>fined</a:t>
            </a:r>
            <a:r>
              <a:rPr lang="en-GB" i="1" dirty="0"/>
              <a:t>&gt;</a:t>
            </a:r>
          </a:p>
          <a:p>
            <a:pPr lvl="1"/>
            <a:r>
              <a:rPr lang="en-GB" dirty="0"/>
              <a:t>Partners / Other participants:  </a:t>
            </a:r>
          </a:p>
          <a:p>
            <a:pPr lvl="2"/>
            <a:r>
              <a:rPr lang="en-GB" i="1" dirty="0"/>
              <a:t>First responder (Police Search and Rescue Team specialised in training rescue dogs)</a:t>
            </a:r>
          </a:p>
          <a:p>
            <a:endParaRPr lang="en-GB" sz="2000" dirty="0"/>
          </a:p>
          <a:p>
            <a:r>
              <a:rPr lang="en-GB" sz="1800" dirty="0"/>
              <a:t>We are looking for potential consortiums </a:t>
            </a:r>
            <a:r>
              <a:rPr lang="tr-TR" sz="1800" dirty="0"/>
              <a:t>such as </a:t>
            </a:r>
            <a:endParaRPr lang="de-DE" sz="1800" dirty="0"/>
          </a:p>
          <a:p>
            <a:pPr lvl="1"/>
            <a:r>
              <a:rPr lang="de-DE" sz="1600" dirty="0"/>
              <a:t>Further </a:t>
            </a:r>
            <a:r>
              <a:rPr lang="tr-TR" sz="1600" dirty="0"/>
              <a:t>police units especially search and rescue units or their department,</a:t>
            </a:r>
            <a:endParaRPr lang="de-DE" sz="1600" dirty="0"/>
          </a:p>
          <a:p>
            <a:pPr lvl="1"/>
            <a:r>
              <a:rPr lang="tr-TR" sz="1600" dirty="0"/>
              <a:t>universities, research inst</a:t>
            </a:r>
            <a:r>
              <a:rPr lang="de-DE" sz="1600" dirty="0" err="1"/>
              <a:t>it</a:t>
            </a:r>
            <a:r>
              <a:rPr lang="tr-TR" sz="1600" dirty="0"/>
              <a:t>utions and non-governmental organizations</a:t>
            </a:r>
            <a:r>
              <a:rPr lang="de-DE" sz="1600" dirty="0"/>
              <a:t> </a:t>
            </a:r>
            <a:r>
              <a:rPr lang="de-DE" sz="1600" dirty="0" err="1"/>
              <a:t>under</a:t>
            </a:r>
            <a:r>
              <a:rPr lang="de-DE" sz="1600" dirty="0"/>
              <a:t> </a:t>
            </a:r>
            <a:r>
              <a:rPr lang="de-DE" sz="1600" dirty="0" err="1"/>
              <a:t>the</a:t>
            </a:r>
            <a:r>
              <a:rPr lang="de-DE" sz="1600" dirty="0"/>
              <a:t> </a:t>
            </a:r>
            <a:r>
              <a:rPr lang="de-DE" sz="1600" dirty="0" err="1"/>
              <a:t>call</a:t>
            </a:r>
            <a:r>
              <a:rPr lang="de-DE" sz="1600" dirty="0"/>
              <a:t> </a:t>
            </a:r>
            <a:r>
              <a:rPr lang="de-DE" sz="1600" dirty="0" err="1"/>
              <a:t>topic</a:t>
            </a:r>
            <a:r>
              <a:rPr lang="de-DE" sz="1600" dirty="0"/>
              <a:t> </a:t>
            </a:r>
            <a:r>
              <a:rPr lang="de-DE" sz="1600" dirty="0" err="1"/>
              <a:t>indicated</a:t>
            </a:r>
            <a:r>
              <a:rPr lang="de-DE" sz="1600" dirty="0"/>
              <a:t> </a:t>
            </a:r>
            <a:r>
              <a:rPr lang="de-DE" sz="1600" dirty="0" err="1"/>
              <a:t>below</a:t>
            </a:r>
            <a:endParaRPr lang="en-GB" sz="1600" dirty="0"/>
          </a:p>
          <a:p>
            <a:pPr lvl="1"/>
            <a:r>
              <a:rPr lang="en-GB" sz="1600" dirty="0"/>
              <a:t>open to discussion of different project ideas under further calls.</a:t>
            </a:r>
            <a:endParaRPr lang="tr-TR" sz="1600" dirty="0"/>
          </a:p>
          <a:p>
            <a:endParaRPr lang="en-GB" sz="2000" dirty="0"/>
          </a:p>
          <a:p>
            <a:pPr lvl="1"/>
            <a:r>
              <a:rPr lang="en-US" sz="1800" i="1" dirty="0"/>
              <a:t>HORIZON-CL3-2022-DRS-01-07: Improved international cooperation addressing first responder capability gaps</a:t>
            </a:r>
            <a:endParaRPr lang="en-GB" sz="1800" i="1" dirty="0"/>
          </a:p>
        </p:txBody>
      </p:sp>
      <p:sp>
        <p:nvSpPr>
          <p:cNvPr id="5" name="Slide Number Placeholder 4"/>
          <p:cNvSpPr>
            <a:spLocks noGrp="1"/>
          </p:cNvSpPr>
          <p:nvPr>
            <p:ph type="sldNum" sz="quarter" idx="12"/>
          </p:nvPr>
        </p:nvSpPr>
        <p:spPr/>
        <p:txBody>
          <a:bodyPr/>
          <a:lstStyle/>
          <a:p>
            <a:fld id="{25326606-9769-45B9-B145-D32B89908B05}" type="slidenum">
              <a:rPr lang="nb-NO" smtClean="0"/>
              <a:t>4</a:t>
            </a:fld>
            <a:endParaRPr lang="nb-NO" dirty="0"/>
          </a:p>
        </p:txBody>
      </p:sp>
      <p:sp>
        <p:nvSpPr>
          <p:cNvPr id="8" name="Footer Placeholder 5">
            <a:extLst>
              <a:ext uri="{FF2B5EF4-FFF2-40B4-BE49-F238E27FC236}">
                <a16:creationId xmlns:a16="http://schemas.microsoft.com/office/drawing/2014/main" id="{E11D5B47-CF55-4D7E-8084-947E4FE2ABCD}"/>
              </a:ext>
            </a:extLst>
          </p:cNvPr>
          <p:cNvSpPr>
            <a:spLocks noGrp="1"/>
          </p:cNvSpPr>
          <p:nvPr>
            <p:ph type="ftr" sz="quarter" idx="11"/>
          </p:nvPr>
        </p:nvSpPr>
        <p:spPr>
          <a:xfrm rot="16200000">
            <a:off x="6822080" y="3339160"/>
            <a:ext cx="3930497" cy="365760"/>
          </a:xfrm>
        </p:spPr>
        <p:txBody>
          <a:bodyPr>
            <a:normAutofit/>
          </a:bodyPr>
          <a:lstStyle/>
          <a:p>
            <a:r>
              <a:rPr lang="fi-FI" sz="1600" dirty="0"/>
              <a:t>SMI2G 2022,  16-17 May 2022, Brussels</a:t>
            </a:r>
            <a:endParaRPr lang="nb-NO" sz="1600" dirty="0"/>
          </a:p>
        </p:txBody>
      </p:sp>
      <p:sp>
        <p:nvSpPr>
          <p:cNvPr id="9" name="Tekstvak 1"/>
          <p:cNvSpPr txBox="1"/>
          <p:nvPr/>
        </p:nvSpPr>
        <p:spPr>
          <a:xfrm>
            <a:off x="0" y="6500078"/>
            <a:ext cx="8460432" cy="369332"/>
          </a:xfrm>
          <a:prstGeom prst="rect">
            <a:avLst/>
          </a:prstGeom>
          <a:solidFill>
            <a:srgbClr val="FFC000"/>
          </a:solidFill>
        </p:spPr>
        <p:txBody>
          <a:bodyPr wrap="square" rtlCol="0">
            <a:spAutoFit/>
          </a:bodyPr>
          <a:lstStyle/>
          <a:p>
            <a:r>
              <a:rPr lang="tr-TR" dirty="0">
                <a:solidFill>
                  <a:schemeClr val="bg1"/>
                </a:solidFill>
              </a:rPr>
              <a:t>Umut Tolga Çubukçu </a:t>
            </a:r>
            <a:r>
              <a:rPr lang="tr-TR" dirty="0">
                <a:solidFill>
                  <a:schemeClr val="bg1"/>
                </a:solidFill>
                <a:hlinkClick r:id="rId3"/>
              </a:rPr>
              <a:t>umuttolgacubukcu@gmail.com</a:t>
            </a:r>
            <a:r>
              <a:rPr lang="nl-NL" dirty="0">
                <a:solidFill>
                  <a:schemeClr val="bg1"/>
                </a:solidFill>
                <a:hlinkClick r:id="rId3"/>
              </a:rPr>
              <a:t>/</a:t>
            </a:r>
            <a:r>
              <a:rPr lang="tr-TR" dirty="0">
                <a:solidFill>
                  <a:schemeClr val="bg1"/>
                </a:solidFill>
              </a:rPr>
              <a:t> Umut Tolga Çubukçu</a:t>
            </a:r>
            <a:endParaRPr lang="nl-NL" dirty="0">
              <a:solidFill>
                <a:schemeClr val="bg1"/>
              </a:solidFill>
            </a:endParaRPr>
          </a:p>
        </p:txBody>
      </p:sp>
    </p:spTree>
    <p:extLst>
      <p:ext uri="{BB962C8B-B14F-4D97-AF65-F5344CB8AC3E}">
        <p14:creationId xmlns:p14="http://schemas.microsoft.com/office/powerpoint/2010/main" val="2501078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607</Words>
  <Application>Microsoft Office PowerPoint</Application>
  <PresentationFormat>Bildschirmpräsentation (4:3)</PresentationFormat>
  <Paragraphs>50</Paragraphs>
  <Slides>4</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Cambria</vt:lpstr>
      <vt:lpstr>Adjacency</vt:lpstr>
      <vt:lpstr>Strengthening and Increasing Capacity of Emergency Action</vt:lpstr>
      <vt:lpstr>Proposal idea/content </vt:lpstr>
      <vt:lpstr>Last 6 Years of Actions</vt:lpstr>
      <vt:lpstr>Project participants</vt:lpstr>
    </vt:vector>
  </TitlesOfParts>
  <Company>SINTEF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bsa</dc:creator>
  <cp:lastModifiedBy>Linde-Frech, Isabelle</cp:lastModifiedBy>
  <cp:revision>90</cp:revision>
  <cp:lastPrinted>2012-04-11T09:19:10Z</cp:lastPrinted>
  <dcterms:created xsi:type="dcterms:W3CDTF">2012-04-10T09:21:31Z</dcterms:created>
  <dcterms:modified xsi:type="dcterms:W3CDTF">2022-05-10T20:49:36Z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