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5"/>
  </p:notesMasterIdLst>
  <p:handoutMasterIdLst>
    <p:handoutMasterId r:id="rId6"/>
  </p:handoutMasterIdLst>
  <p:sldIdLst>
    <p:sldId id="256" r:id="rId2"/>
    <p:sldId id="259" r:id="rId3"/>
    <p:sldId id="260" r:id="rId4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e-Frech, Isabelle" initials="LI" lastIdx="1" clrIdx="0">
    <p:extLst>
      <p:ext uri="{19B8F6BF-5375-455C-9EA6-DF929625EA0E}">
        <p15:presenceInfo xmlns:p15="http://schemas.microsoft.com/office/powerpoint/2012/main" userId="S-1-5-21-117609710-1708537768-839522115-58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68"/>
    <p:restoredTop sz="95934"/>
  </p:normalViewPr>
  <p:slideViewPr>
    <p:cSldViewPr>
      <p:cViewPr varScale="1">
        <p:scale>
          <a:sx n="86" d="100"/>
          <a:sy n="86" d="100"/>
        </p:scale>
        <p:origin x="104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148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C9A57-E74E-46E1-802D-7A22AF04449B}" type="datetimeFigureOut">
              <a:rPr lang="nb-NO" smtClean="0"/>
              <a:t>15.04.2022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BEE95-CAE1-4F76-9BA5-67014284A10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602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2AE16-7661-4E0B-A4D1-B7861D0EB727}" type="datetimeFigureOut">
              <a:rPr lang="nb-NO" smtClean="0"/>
              <a:t>15.04.2022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DF38B-621D-4BCD-89A9-FBD666408DA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725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344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71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0441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7B791-8C77-4131-8050-7A4FF8BE2C3F}" type="datetime1">
              <a:rPr lang="nb-NO" smtClean="0"/>
              <a:t>15.04.2022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0BE01-EF28-4328-A547-63D203B7BB90}" type="datetime1">
              <a:rPr lang="nb-NO" smtClean="0"/>
              <a:t>15.04.2022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D3837-941D-41DE-A61A-77DD77D7AEB6}" type="datetime1">
              <a:rPr lang="nb-NO" smtClean="0"/>
              <a:t>15.04.2022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568128" y="1296968"/>
            <a:ext cx="2438399" cy="365760"/>
          </a:xfrm>
        </p:spPr>
        <p:txBody>
          <a:bodyPr/>
          <a:lstStyle/>
          <a:p>
            <a:fld id="{04F6F1DB-EB88-413C-BE21-80BDD3483E0D}" type="datetime1">
              <a:rPr lang="nb-NO" smtClean="0"/>
              <a:t>15.04.2022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SMIG2012  - Louvain 22-23 May 2012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CC619-7BC7-410B-B2E3-9D711E67A1CD}" type="datetime1">
              <a:rPr lang="nb-NO" smtClean="0"/>
              <a:t>15.04.2022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BAF34-FB92-4B61-BC7B-F6E9B072AB18}" type="datetime1">
              <a:rPr lang="nb-NO" smtClean="0"/>
              <a:t>15.04.2022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10EC-802F-4532-A769-F1C0B6544333}" type="datetime1">
              <a:rPr lang="nb-NO" smtClean="0"/>
              <a:t>15.04.2022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9D048-18E1-4BEB-A2DD-F65FB75A24BB}" type="datetime1">
              <a:rPr lang="nb-NO" smtClean="0"/>
              <a:t>15.04.2022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325AD-3789-49A4-AF87-FE3AC1CFCB3C}" type="datetime1">
              <a:rPr lang="nb-NO" smtClean="0"/>
              <a:t>15.04.2022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2B6D3-E0C4-455A-8EFE-7DFF1BF7361E}" type="datetime1">
              <a:rPr lang="nb-NO" smtClean="0"/>
              <a:t>15.04.2022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16A6-E50A-4936-BCE0-8EAA216B402B}" type="datetime1">
              <a:rPr lang="nb-NO" smtClean="0"/>
              <a:t>15.04.2022</a:t>
            </a:fld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i-FI"/>
              <a:t>SMIG2012  - Louvain 22-23 May 2012</a:t>
            </a:r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5326606-9769-45B9-B145-D32B89908B05}" type="slidenum">
              <a:rPr lang="nb-NO" smtClean="0"/>
              <a:t>‹#›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i-FI"/>
              <a:t>SMIG2012  - Louvain 22-23 May 2012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0FBF4F-7021-410B-B4ED-71D3FC67930E}" type="datetime1">
              <a:rPr lang="nb-NO" smtClean="0"/>
              <a:t>15.04.2022</a:t>
            </a:fld>
            <a:endParaRPr lang="nb-NO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3B9BEB5F-9397-4989-92C3-B6F972B1717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83158"/>
            <a:ext cx="1162284" cy="382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98174"/>
            <a:ext cx="8229600" cy="850106"/>
          </a:xfrm>
        </p:spPr>
        <p:txBody>
          <a:bodyPr>
            <a:noAutofit/>
          </a:bodyPr>
          <a:lstStyle/>
          <a:p>
            <a:r>
              <a:rPr lang="tr-TR" sz="2800" b="1" dirty="0"/>
              <a:t>EFFECT-</a:t>
            </a:r>
            <a:r>
              <a:rPr lang="tr-TR" sz="2800" dirty="0"/>
              <a:t> </a:t>
            </a:r>
            <a:r>
              <a:rPr lang="en-US" sz="2800" b="1" dirty="0"/>
              <a:t>E</a:t>
            </a:r>
            <a:r>
              <a:rPr lang="en-US" sz="2800" dirty="0"/>
              <a:t>nhanced </a:t>
            </a:r>
            <a:r>
              <a:rPr lang="en-US" sz="2800" b="1" dirty="0"/>
              <a:t>F</a:t>
            </a:r>
            <a:r>
              <a:rPr lang="en-US" sz="2800" dirty="0"/>
              <a:t>irst Responders Capabilities </a:t>
            </a:r>
            <a:r>
              <a:rPr lang="en-US" sz="2800" b="1" dirty="0"/>
              <a:t>f</a:t>
            </a:r>
            <a:r>
              <a:rPr lang="en-US" sz="2800" dirty="0"/>
              <a:t>or International </a:t>
            </a:r>
            <a:r>
              <a:rPr lang="en-US" sz="2800" b="1" dirty="0"/>
              <a:t>C</a:t>
            </a:r>
            <a:r>
              <a:rPr lang="en-US" sz="2800" dirty="0"/>
              <a:t>ooperation Responding to Disas</a:t>
            </a:r>
            <a:r>
              <a:rPr lang="en-US" sz="2800" b="1" dirty="0"/>
              <a:t>t</a:t>
            </a:r>
            <a:r>
              <a:rPr lang="en-US" sz="2800" dirty="0"/>
              <a:t>ers</a:t>
            </a:r>
            <a:endParaRPr lang="nb-NO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046" y="1351066"/>
            <a:ext cx="8460432" cy="40661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z="2000" i="1" dirty="0" err="1"/>
              <a:t>Assoc</a:t>
            </a:r>
            <a:r>
              <a:rPr lang="tr-TR" sz="2000" i="1" dirty="0"/>
              <a:t>. Prof. Dr. Zeynep Sofuoglu </a:t>
            </a:r>
            <a:r>
              <a:rPr lang="tr-TR" sz="2000" i="1" dirty="0" err="1"/>
              <a:t>PhD</a:t>
            </a:r>
            <a:r>
              <a:rPr lang="tr-TR" sz="2000" i="1" dirty="0"/>
              <a:t> </a:t>
            </a:r>
            <a:r>
              <a:rPr lang="tr-TR" sz="2000" i="1" dirty="0" err="1"/>
              <a:t>MSc</a:t>
            </a:r>
            <a:endParaRPr lang="en-GB" sz="2000" i="1" dirty="0"/>
          </a:p>
          <a:p>
            <a:r>
              <a:rPr lang="tr-TR" sz="2000" i="1" dirty="0" err="1"/>
              <a:t>Ambulance</a:t>
            </a:r>
            <a:r>
              <a:rPr lang="tr-TR" sz="2000" i="1" dirty="0"/>
              <a:t>, </a:t>
            </a:r>
            <a:r>
              <a:rPr lang="tr-TR" sz="2000" i="1" dirty="0" err="1"/>
              <a:t>Disaster</a:t>
            </a:r>
            <a:r>
              <a:rPr lang="tr-TR" sz="2000" i="1" dirty="0"/>
              <a:t> </a:t>
            </a:r>
            <a:r>
              <a:rPr lang="tr-TR" sz="2000" i="1" dirty="0" err="1"/>
              <a:t>and</a:t>
            </a:r>
            <a:r>
              <a:rPr lang="tr-TR" sz="2000" i="1" dirty="0"/>
              <a:t> </a:t>
            </a:r>
            <a:r>
              <a:rPr lang="tr-TR" sz="2000" i="1" dirty="0" err="1"/>
              <a:t>Emergency</a:t>
            </a:r>
            <a:r>
              <a:rPr lang="tr-TR" sz="2000" i="1" dirty="0"/>
              <a:t> </a:t>
            </a:r>
            <a:r>
              <a:rPr lang="tr-TR" sz="2000" i="1" dirty="0" err="1"/>
              <a:t>Physicians</a:t>
            </a:r>
            <a:r>
              <a:rPr lang="tr-TR" sz="2000" i="1" dirty="0"/>
              <a:t> </a:t>
            </a:r>
            <a:r>
              <a:rPr lang="tr-TR" sz="2000" i="1" dirty="0" err="1"/>
              <a:t>Assoc</a:t>
            </a:r>
            <a:r>
              <a:rPr lang="tr-TR" sz="2000" i="1" dirty="0"/>
              <a:t>. (AAHD) </a:t>
            </a:r>
          </a:p>
          <a:p>
            <a:r>
              <a:rPr lang="tr-TR" sz="2000" i="1" dirty="0"/>
              <a:t>FR-</a:t>
            </a:r>
            <a:r>
              <a:rPr lang="tr-TR" sz="2000" i="1" dirty="0" err="1"/>
              <a:t>Medical</a:t>
            </a:r>
            <a:r>
              <a:rPr lang="tr-TR" sz="2000" i="1" dirty="0"/>
              <a:t> NGO</a:t>
            </a:r>
            <a:endParaRPr lang="en-GB" sz="2000" i="1" dirty="0"/>
          </a:p>
          <a:p>
            <a:r>
              <a:rPr lang="en-GB" sz="2000" dirty="0"/>
              <a:t>Role: </a:t>
            </a:r>
            <a:r>
              <a:rPr lang="en-GB" sz="2000" i="1" dirty="0"/>
              <a:t> Proposal coordinator</a:t>
            </a:r>
            <a:endParaRPr lang="tr-TR" sz="2000" i="1" dirty="0"/>
          </a:p>
          <a:p>
            <a:r>
              <a:rPr lang="en-GB" sz="2000" dirty="0"/>
              <a:t>Proposal activity: </a:t>
            </a:r>
            <a:r>
              <a:rPr lang="en-GB" sz="2000" i="1" dirty="0"/>
              <a:t>HORIZON-CL3-2022-DRS-01-07</a:t>
            </a:r>
            <a:r>
              <a:rPr lang="tr-TR" sz="2000" i="1" dirty="0"/>
              <a:t> </a:t>
            </a:r>
            <a:r>
              <a:rPr lang="en-US" sz="2000" i="1" dirty="0"/>
              <a:t>Improved international cooperation addressing first responder capability gaps</a:t>
            </a:r>
            <a:endParaRPr lang="en-GB" sz="2000" i="1" dirty="0"/>
          </a:p>
          <a:p>
            <a:endParaRPr lang="en-GB" i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1</a:t>
            </a:fld>
            <a:endParaRPr lang="nb-NO" dirty="0"/>
          </a:p>
        </p:txBody>
      </p:sp>
      <p:sp>
        <p:nvSpPr>
          <p:cNvPr id="2" name="Tekstvak 1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Dr. Zeynep Sofuoglu zeynep.sofu@gmail.com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463F8BE-E0FA-4C18-9257-9A0716AE9126}"/>
              </a:ext>
            </a:extLst>
          </p:cNvPr>
          <p:cNvSpPr txBox="1"/>
          <p:nvPr/>
        </p:nvSpPr>
        <p:spPr>
          <a:xfrm>
            <a:off x="340354" y="5991512"/>
            <a:ext cx="1944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Since 2008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BE022B3-1C2B-4AE9-B9C6-9BDD435CB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2" y="5236963"/>
            <a:ext cx="814648" cy="543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C454A6D3-7FE1-4922-A7B2-0D0A50F45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59" y="5209205"/>
            <a:ext cx="724905" cy="58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51CD663D-4370-46DB-897A-6390A918D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410" y="5061888"/>
            <a:ext cx="1694451" cy="73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ağ Ok 18">
            <a:extLst>
              <a:ext uri="{FF2B5EF4-FFF2-40B4-BE49-F238E27FC236}">
                <a16:creationId xmlns:a16="http://schemas.microsoft.com/office/drawing/2014/main" id="{FD39F716-DE03-491A-820E-CF934A1193DE}"/>
              </a:ext>
            </a:extLst>
          </p:cNvPr>
          <p:cNvSpPr/>
          <p:nvPr/>
        </p:nvSpPr>
        <p:spPr>
          <a:xfrm>
            <a:off x="1688948" y="6045200"/>
            <a:ext cx="1142467" cy="32121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Ok 19">
            <a:extLst>
              <a:ext uri="{FF2B5EF4-FFF2-40B4-BE49-F238E27FC236}">
                <a16:creationId xmlns:a16="http://schemas.microsoft.com/office/drawing/2014/main" id="{3D4F144C-ADB9-4152-8737-BA10A14038DD}"/>
              </a:ext>
            </a:extLst>
          </p:cNvPr>
          <p:cNvSpPr/>
          <p:nvPr/>
        </p:nvSpPr>
        <p:spPr>
          <a:xfrm>
            <a:off x="98086" y="4812762"/>
            <a:ext cx="822960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Picture 2" descr="C:\Users\asus\Desktop\international_erasmus-_logo.png">
            <a:extLst>
              <a:ext uri="{FF2B5EF4-FFF2-40B4-BE49-F238E27FC236}">
                <a16:creationId xmlns:a16="http://schemas.microsoft.com/office/drawing/2014/main" id="{E5EB91B3-2EED-4C81-B904-D4CB719F5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13" y="5159081"/>
            <a:ext cx="1182064" cy="66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EDB803BC-AA10-4ECC-9977-F55E6CAF54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5372" y="4193241"/>
            <a:ext cx="1685060" cy="38616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A4D5A5EC-2AA8-47D3-86C5-5980A5C40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92" y="4408081"/>
            <a:ext cx="1275912" cy="45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" descr="BeSeCu004">
            <a:extLst>
              <a:ext uri="{FF2B5EF4-FFF2-40B4-BE49-F238E27FC236}">
                <a16:creationId xmlns:a16="http://schemas.microsoft.com/office/drawing/2014/main" id="{DB006B84-3A9D-4056-9DD1-E5B70687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69" y="3943840"/>
            <a:ext cx="708475" cy="87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2" descr="Z:\SOTERIA\Soteria-Logo-transparent-small.png">
            <a:extLst>
              <a:ext uri="{FF2B5EF4-FFF2-40B4-BE49-F238E27FC236}">
                <a16:creationId xmlns:a16="http://schemas.microsoft.com/office/drawing/2014/main" id="{9F8159CE-560A-499C-BCA7-72C6070B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30" y="3927076"/>
            <a:ext cx="1745910" cy="48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78113FD9-5171-40B8-BC32-140C29065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812" y="4045000"/>
            <a:ext cx="1388116" cy="681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BC6A1AB3-6DD6-437B-BD8E-74A633A4C4E3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2" t="22619" r="21243" b="20437"/>
          <a:stretch/>
        </p:blipFill>
        <p:spPr bwMode="auto">
          <a:xfrm>
            <a:off x="4065292" y="4175984"/>
            <a:ext cx="1293551" cy="60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5D6F8E0B-9509-45E7-B31B-2DDB5544757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76578" y="4029033"/>
            <a:ext cx="1260413" cy="626890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A331B92E-3826-47B6-A105-3005FDA2AE5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58843" y="5560640"/>
            <a:ext cx="2493480" cy="560881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A28CDB46-98D5-4053-B8F2-D7B7F34D049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316" y="5282817"/>
            <a:ext cx="2848562" cy="347592"/>
          </a:xfrm>
          <a:prstGeom prst="rect">
            <a:avLst/>
          </a:prstGeom>
        </p:spPr>
      </p:pic>
      <p:sp>
        <p:nvSpPr>
          <p:cNvPr id="24" name="Metin kutusu 23">
            <a:extLst>
              <a:ext uri="{FF2B5EF4-FFF2-40B4-BE49-F238E27FC236}">
                <a16:creationId xmlns:a16="http://schemas.microsoft.com/office/drawing/2014/main" id="{B721219D-B255-45DC-992D-B799D7944DD8}"/>
              </a:ext>
            </a:extLst>
          </p:cNvPr>
          <p:cNvSpPr txBox="1"/>
          <p:nvPr/>
        </p:nvSpPr>
        <p:spPr>
          <a:xfrm>
            <a:off x="5883574" y="6076193"/>
            <a:ext cx="202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SMS</a:t>
            </a:r>
            <a:r>
              <a:rPr lang="tr-TR" sz="24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4</a:t>
            </a:r>
            <a:r>
              <a:rPr lang="tr-TR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SemiConden" panose="020B0502040204020203" pitchFamily="34" charset="0"/>
              </a:rPr>
              <a:t>EMS</a:t>
            </a:r>
            <a:endParaRPr lang="tr-TR" sz="24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SemiConden" panose="020B0502040204020203" pitchFamily="34" charset="0"/>
            </a:endParaRPr>
          </a:p>
        </p:txBody>
      </p: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DDE4D252-F597-44C3-A694-EBE1BA3F8793}"/>
              </a:ext>
            </a:extLst>
          </p:cNvPr>
          <p:cNvSpPr txBox="1"/>
          <p:nvPr/>
        </p:nvSpPr>
        <p:spPr>
          <a:xfrm>
            <a:off x="2920736" y="5856731"/>
            <a:ext cx="416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i="1" dirty="0">
                <a:solidFill>
                  <a:srgbClr val="FF0000"/>
                </a:solidFill>
              </a:rPr>
              <a:t>15 </a:t>
            </a:r>
            <a:r>
              <a:rPr lang="tr-TR" sz="2000" b="1" i="1" dirty="0" err="1">
                <a:solidFill>
                  <a:srgbClr val="FF0000"/>
                </a:solidFill>
              </a:rPr>
              <a:t>Years</a:t>
            </a:r>
            <a:r>
              <a:rPr lang="tr-TR" sz="2000" b="1" i="1" dirty="0">
                <a:solidFill>
                  <a:srgbClr val="FF0000"/>
                </a:solidFill>
              </a:rPr>
              <a:t> </a:t>
            </a:r>
            <a:r>
              <a:rPr lang="tr-TR" sz="2000" b="1" i="1" dirty="0" err="1">
                <a:solidFill>
                  <a:srgbClr val="FF0000"/>
                </a:solidFill>
              </a:rPr>
              <a:t>Experience</a:t>
            </a:r>
            <a:r>
              <a:rPr lang="tr-TR" sz="2000" b="1" i="1" dirty="0">
                <a:solidFill>
                  <a:srgbClr val="FF0000"/>
                </a:solidFill>
              </a:rPr>
              <a:t> </a:t>
            </a:r>
          </a:p>
          <a:p>
            <a:r>
              <a:rPr lang="tr-TR" sz="2000" b="1" i="1" dirty="0">
                <a:solidFill>
                  <a:srgbClr val="FF0000"/>
                </a:solidFill>
              </a:rPr>
              <a:t>in EU </a:t>
            </a:r>
            <a:r>
              <a:rPr lang="tr-TR" sz="2000" b="1" i="1" dirty="0" err="1">
                <a:solidFill>
                  <a:srgbClr val="FF0000"/>
                </a:solidFill>
              </a:rPr>
              <a:t>Projects</a:t>
            </a:r>
            <a:endParaRPr lang="tr-TR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7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Proposal</a:t>
            </a:r>
            <a:r>
              <a:rPr lang="nb-NO" dirty="0"/>
              <a:t> </a:t>
            </a:r>
            <a:r>
              <a:rPr lang="nb-NO" dirty="0" err="1"/>
              <a:t>idea</a:t>
            </a:r>
            <a:r>
              <a:rPr lang="nb-NO" dirty="0"/>
              <a:t>/</a:t>
            </a:r>
            <a:r>
              <a:rPr lang="nb-NO" dirty="0" err="1"/>
              <a:t>content</a:t>
            </a:r>
            <a:r>
              <a:rPr lang="nb-NO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i="1" dirty="0"/>
              <a:t>Natural and technological disasters, </a:t>
            </a:r>
            <a:r>
              <a:rPr lang="tr-TR" sz="1800" i="1" dirty="0" err="1"/>
              <a:t>NaTech</a:t>
            </a:r>
            <a:r>
              <a:rPr lang="en-US" sz="1800" i="1" dirty="0"/>
              <a:t>, are increasingly causing human and economic losses globally. </a:t>
            </a:r>
            <a:endParaRPr lang="tr-TR" sz="1800" i="1" dirty="0"/>
          </a:p>
          <a:p>
            <a:r>
              <a:rPr lang="en-US" sz="1800" i="1" dirty="0"/>
              <a:t>The main objectives of the EFFECT Project are to fill the gap in disaster management in international level and enhance the safety and capabilities of all types of First Responders. </a:t>
            </a:r>
            <a:endParaRPr lang="tr-TR" sz="1800" i="1" dirty="0"/>
          </a:p>
          <a:p>
            <a:r>
              <a:rPr lang="en-US" sz="1800" i="1" dirty="0"/>
              <a:t>The Sendai Framework for Disaster Risk Reduction 2015-2030 list, </a:t>
            </a:r>
            <a:endParaRPr lang="tr-TR" sz="1800" i="1" dirty="0"/>
          </a:p>
          <a:p>
            <a:r>
              <a:rPr lang="tr-TR" sz="1800" i="1" dirty="0"/>
              <a:t>g</a:t>
            </a:r>
            <a:r>
              <a:rPr lang="en-US" sz="1800" i="1" dirty="0"/>
              <a:t>lobal capability gaps have been identified by international expert groups such as the UNDRR </a:t>
            </a:r>
            <a:r>
              <a:rPr lang="tr-TR" sz="1800" i="1" dirty="0" err="1"/>
              <a:t>and</a:t>
            </a:r>
            <a:r>
              <a:rPr lang="tr-TR" sz="1800" i="1" dirty="0"/>
              <a:t> IFAFRI </a:t>
            </a:r>
            <a:r>
              <a:rPr lang="tr-TR" sz="1800" i="1" dirty="0" err="1"/>
              <a:t>and</a:t>
            </a:r>
            <a:r>
              <a:rPr lang="tr-TR" sz="1800" i="1" dirty="0"/>
              <a:t> </a:t>
            </a:r>
            <a:r>
              <a:rPr lang="tr-TR" sz="1800" i="1" dirty="0" err="1"/>
              <a:t>ongoing</a:t>
            </a:r>
            <a:r>
              <a:rPr lang="tr-TR" sz="1800" i="1" dirty="0"/>
              <a:t> </a:t>
            </a:r>
            <a:r>
              <a:rPr lang="tr-TR" sz="1800" i="1" dirty="0" err="1"/>
              <a:t>and</a:t>
            </a:r>
            <a:r>
              <a:rPr lang="tr-TR" sz="1800" i="1" dirty="0"/>
              <a:t> </a:t>
            </a:r>
            <a:r>
              <a:rPr lang="tr-TR" sz="1800" i="1" dirty="0" err="1"/>
              <a:t>concluded</a:t>
            </a:r>
            <a:r>
              <a:rPr lang="tr-TR" sz="1800" i="1" dirty="0"/>
              <a:t> </a:t>
            </a:r>
            <a:r>
              <a:rPr lang="tr-TR" sz="1800" i="1" dirty="0" err="1"/>
              <a:t>projects</a:t>
            </a:r>
            <a:r>
              <a:rPr lang="tr-TR" sz="1800" i="1" dirty="0"/>
              <a:t> of AAHD</a:t>
            </a:r>
          </a:p>
          <a:p>
            <a:r>
              <a:rPr lang="tr-TR" sz="1800" i="1" dirty="0"/>
              <a:t>KPIs, User </a:t>
            </a:r>
            <a:r>
              <a:rPr lang="tr-TR" sz="1800" i="1" dirty="0" err="1"/>
              <a:t>requirements</a:t>
            </a:r>
            <a:r>
              <a:rPr lang="tr-TR" sz="1800" i="1" dirty="0"/>
              <a:t>, </a:t>
            </a:r>
            <a:r>
              <a:rPr lang="tr-TR" sz="1800" i="1" dirty="0" err="1"/>
              <a:t>Used</a:t>
            </a:r>
            <a:r>
              <a:rPr lang="tr-TR" sz="1800" i="1" dirty="0"/>
              <a:t> </a:t>
            </a:r>
            <a:r>
              <a:rPr lang="tr-TR" sz="1800" i="1" dirty="0" err="1"/>
              <a:t>Cases</a:t>
            </a:r>
            <a:r>
              <a:rPr lang="tr-TR" sz="1800" i="1" dirty="0"/>
              <a:t>, </a:t>
            </a:r>
            <a:r>
              <a:rPr lang="tr-TR" sz="1800" i="1" dirty="0" err="1"/>
              <a:t>Tailor-made</a:t>
            </a:r>
            <a:r>
              <a:rPr lang="tr-TR" sz="1800" i="1" dirty="0"/>
              <a:t> </a:t>
            </a:r>
            <a:r>
              <a:rPr lang="tr-TR" sz="1800" i="1" dirty="0" err="1"/>
              <a:t>scenarios</a:t>
            </a:r>
            <a:endParaRPr lang="tr-TR" sz="1800" i="1" dirty="0"/>
          </a:p>
          <a:p>
            <a:endParaRPr lang="en-GB" sz="18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2</a:t>
            </a:fld>
            <a:endParaRPr lang="nb-NO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Dr. Zeynep Sofuoglu zeynep.sofu@gmail.com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AAA75F91-6D24-4080-90C8-29125313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42131F5-93E2-4455-9ECB-8BA70D64DF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81128"/>
            <a:ext cx="2209356" cy="1613865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6DD6D10D-54A4-464B-8C6A-318993E6AC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0" b="10036"/>
          <a:stretch/>
        </p:blipFill>
        <p:spPr>
          <a:xfrm>
            <a:off x="3164956" y="4581127"/>
            <a:ext cx="2239568" cy="1613865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EAB7952B-90BB-46A8-B49B-075AAE585B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730" y="4581127"/>
            <a:ext cx="2376264" cy="158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3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Project </a:t>
            </a:r>
            <a:r>
              <a:rPr lang="nb-NO" dirty="0" err="1"/>
              <a:t>participants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Existing consortium:</a:t>
            </a:r>
          </a:p>
          <a:p>
            <a:pPr lvl="1"/>
            <a:r>
              <a:rPr lang="en-GB" dirty="0"/>
              <a:t>Proposed coordinator:</a:t>
            </a:r>
            <a:r>
              <a:rPr lang="en-GB" i="1" dirty="0"/>
              <a:t> </a:t>
            </a:r>
            <a:r>
              <a:rPr lang="tr-TR" i="1" dirty="0"/>
              <a:t>AAHD (</a:t>
            </a:r>
            <a:r>
              <a:rPr lang="tr-TR" i="1" dirty="0" err="1"/>
              <a:t>Medical</a:t>
            </a:r>
            <a:r>
              <a:rPr lang="tr-TR" i="1" dirty="0"/>
              <a:t> FR)</a:t>
            </a:r>
            <a:endParaRPr lang="en-GB" i="1" dirty="0"/>
          </a:p>
          <a:p>
            <a:pPr lvl="1"/>
            <a:r>
              <a:rPr lang="en-GB" dirty="0"/>
              <a:t>Partners / Other participants:  </a:t>
            </a:r>
            <a:r>
              <a:rPr lang="tr-TR" i="1" dirty="0" err="1"/>
              <a:t>FRs</a:t>
            </a:r>
            <a:r>
              <a:rPr lang="tr-TR" i="1" dirty="0"/>
              <a:t> (Fire </a:t>
            </a:r>
            <a:r>
              <a:rPr lang="tr-TR" i="1" dirty="0" err="1"/>
              <a:t>fighter</a:t>
            </a:r>
            <a:r>
              <a:rPr lang="tr-TR" i="1" dirty="0"/>
              <a:t>, LEA, </a:t>
            </a:r>
            <a:r>
              <a:rPr lang="tr-TR" i="1" dirty="0" err="1"/>
              <a:t>Civil</a:t>
            </a:r>
            <a:r>
              <a:rPr lang="tr-TR" i="1" dirty="0"/>
              <a:t> </a:t>
            </a:r>
            <a:r>
              <a:rPr lang="tr-TR" i="1" dirty="0" err="1"/>
              <a:t>defense</a:t>
            </a:r>
            <a:r>
              <a:rPr lang="tr-TR" i="1" dirty="0"/>
              <a:t>)</a:t>
            </a:r>
          </a:p>
          <a:p>
            <a:pPr marL="411480" lvl="1" indent="0">
              <a:buNone/>
            </a:pPr>
            <a:r>
              <a:rPr lang="tr-TR" i="1" dirty="0" err="1"/>
              <a:t>Industry</a:t>
            </a:r>
            <a:r>
              <a:rPr lang="tr-TR" i="1" dirty="0"/>
              <a:t>, </a:t>
            </a:r>
            <a:r>
              <a:rPr lang="tr-TR" i="1" dirty="0" err="1"/>
              <a:t>University</a:t>
            </a:r>
            <a:r>
              <a:rPr lang="tr-TR" i="1" dirty="0"/>
              <a:t> </a:t>
            </a:r>
            <a:endParaRPr lang="en-GB" i="1" dirty="0"/>
          </a:p>
          <a:p>
            <a:r>
              <a:rPr lang="tr-TR" b="1" i="1" dirty="0"/>
              <a:t>«</a:t>
            </a:r>
            <a:r>
              <a:rPr lang="tr-TR" b="1" i="1" dirty="0" err="1"/>
              <a:t>The</a:t>
            </a:r>
            <a:r>
              <a:rPr lang="tr-TR" b="1" i="1" dirty="0"/>
              <a:t> p</a:t>
            </a:r>
            <a:r>
              <a:rPr lang="en-US" b="1" i="1" dirty="0" err="1"/>
              <a:t>articipation</a:t>
            </a:r>
            <a:r>
              <a:rPr lang="en-US" b="1" i="1" dirty="0"/>
              <a:t> of at least 2 first responders’ </a:t>
            </a:r>
            <a:r>
              <a:rPr lang="en-US" b="1" i="1" dirty="0" err="1"/>
              <a:t>organisations</a:t>
            </a:r>
            <a:r>
              <a:rPr lang="en-US" b="1" i="1" dirty="0"/>
              <a:t> from at least 2 different non-EU</a:t>
            </a:r>
            <a:r>
              <a:rPr lang="tr-TR" b="1" i="1" dirty="0"/>
              <a:t> </a:t>
            </a:r>
            <a:r>
              <a:rPr lang="en-US" b="1" i="1" dirty="0"/>
              <a:t>countries is strongly encouraged.</a:t>
            </a:r>
            <a:r>
              <a:rPr lang="tr-TR" b="1" i="1"/>
              <a:t>»</a:t>
            </a:r>
            <a:endParaRPr lang="en-GB" b="1" i="1" dirty="0"/>
          </a:p>
          <a:p>
            <a:r>
              <a:rPr lang="en-GB" dirty="0"/>
              <a:t>Looking for partners with the following expertise/ technology/ application field:</a:t>
            </a:r>
          </a:p>
          <a:p>
            <a:pPr lvl="1"/>
            <a:r>
              <a:rPr lang="tr-TR" i="1" dirty="0" err="1"/>
              <a:t>FRs</a:t>
            </a:r>
            <a:endParaRPr lang="tr-TR" i="1" dirty="0"/>
          </a:p>
          <a:p>
            <a:pPr lvl="1"/>
            <a:r>
              <a:rPr lang="tr-TR" i="1" dirty="0" err="1"/>
              <a:t>Technology</a:t>
            </a:r>
            <a:r>
              <a:rPr lang="tr-TR" i="1" dirty="0"/>
              <a:t> Provider SME</a:t>
            </a:r>
          </a:p>
          <a:p>
            <a:pPr lvl="1"/>
            <a:r>
              <a:rPr lang="tr-TR" i="1" dirty="0" err="1"/>
              <a:t>Communication</a:t>
            </a:r>
            <a:r>
              <a:rPr lang="tr-TR" i="1" dirty="0"/>
              <a:t> Provider </a:t>
            </a:r>
            <a:r>
              <a:rPr lang="tr-TR" i="1" dirty="0" err="1"/>
              <a:t>Industry</a:t>
            </a:r>
            <a:r>
              <a:rPr lang="tr-TR" i="1" dirty="0"/>
              <a:t>/SME</a:t>
            </a:r>
            <a:endParaRPr lang="en-GB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6606-9769-45B9-B145-D32B89908B05}" type="slidenum">
              <a:rPr lang="nb-NO" smtClean="0"/>
              <a:t>3</a:t>
            </a:fld>
            <a:endParaRPr lang="nb-NO" dirty="0"/>
          </a:p>
        </p:txBody>
      </p:sp>
      <p:sp>
        <p:nvSpPr>
          <p:cNvPr id="7" name="Tekstvak 6"/>
          <p:cNvSpPr txBox="1"/>
          <p:nvPr/>
        </p:nvSpPr>
        <p:spPr>
          <a:xfrm>
            <a:off x="0" y="6500078"/>
            <a:ext cx="846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Dr. Zeynep Sofuoglu zeynep.sofu@gmail.com</a:t>
            </a:r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11D5B47-CF55-4D7E-8084-947E4FE2A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6822080" y="3339160"/>
            <a:ext cx="3930497" cy="365760"/>
          </a:xfrm>
        </p:spPr>
        <p:txBody>
          <a:bodyPr>
            <a:normAutofit/>
          </a:bodyPr>
          <a:lstStyle/>
          <a:p>
            <a:r>
              <a:rPr lang="fi-FI" sz="1600" dirty="0"/>
              <a:t>SMI2G 2022,  16-17 May 2022, Brussels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9728375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294</Words>
  <Application>Microsoft Office PowerPoint</Application>
  <PresentationFormat>Ekran Gösterisi (4:3)</PresentationFormat>
  <Paragraphs>38</Paragraphs>
  <Slides>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Arial</vt:lpstr>
      <vt:lpstr>Bahnschrift SemiBold SemiConden</vt:lpstr>
      <vt:lpstr>Calibri</vt:lpstr>
      <vt:lpstr>Cambria</vt:lpstr>
      <vt:lpstr>Adjacency</vt:lpstr>
      <vt:lpstr>EFFECT- Enhanced First Responders Capabilities for International Cooperation Responding to Disasters</vt:lpstr>
      <vt:lpstr>Proposal idea/content </vt:lpstr>
      <vt:lpstr>Project participants</vt:lpstr>
    </vt:vector>
  </TitlesOfParts>
  <Company>SINTEF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bsa</dc:creator>
  <cp:lastModifiedBy>Zeynep Sofuoğlu</cp:lastModifiedBy>
  <cp:revision>69</cp:revision>
  <cp:lastPrinted>2012-04-11T09:19:10Z</cp:lastPrinted>
  <dcterms:created xsi:type="dcterms:W3CDTF">2012-04-10T09:21:31Z</dcterms:created>
  <dcterms:modified xsi:type="dcterms:W3CDTF">2022-04-15T15:10:57Z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