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9144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10" roundtripDataSignature="AMtx7mhpTF1SAg+e6YpoPdwkfcNAmRZJ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127" orient="horz"/>
        <p:guide pos="2141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tr-T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3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3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p4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4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4600"/>
              <a:buFont typeface="Cambria"/>
              <a:buNone/>
              <a:defRPr>
                <a:solidFill>
                  <a:srgbClr val="1F497D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0" type="dt"/>
          </p:nvPr>
        </p:nvSpPr>
        <p:spPr>
          <a:xfrm rot="-5400000">
            <a:off x="7568128" y="1296968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1" type="ftr"/>
          </p:nvPr>
        </p:nvSpPr>
        <p:spPr>
          <a:xfrm rot="-5400000">
            <a:off x="6822080" y="3339160"/>
            <a:ext cx="3930497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18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 rot="5400000">
            <a:off x="1866900" y="190500"/>
            <a:ext cx="4800600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 rot="5400000">
            <a:off x="4579938" y="2324101"/>
            <a:ext cx="5851525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6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6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/>
          <p:nvPr>
            <p:ph type="ctrTitle"/>
          </p:nvPr>
        </p:nvSpPr>
        <p:spPr>
          <a:xfrm>
            <a:off x="685800" y="1905000"/>
            <a:ext cx="7543800" cy="25939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Cambria"/>
              <a:buNone/>
              <a:defRPr sz="6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" type="subTitle"/>
          </p:nvPr>
        </p:nvSpPr>
        <p:spPr>
          <a:xfrm>
            <a:off x="685800" y="4572000"/>
            <a:ext cx="646176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7" name="Google Shape;27;p7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/>
          <p:nvPr>
            <p:ph type="title"/>
          </p:nvPr>
        </p:nvSpPr>
        <p:spPr>
          <a:xfrm>
            <a:off x="722313" y="5486400"/>
            <a:ext cx="7659687" cy="11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mbria"/>
              <a:buNone/>
              <a:defRPr b="0" sz="3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" type="body"/>
          </p:nvPr>
        </p:nvSpPr>
        <p:spPr>
          <a:xfrm>
            <a:off x="722313" y="3852863"/>
            <a:ext cx="6135687" cy="1633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4572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4196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9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4572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10"/>
          <p:cNvSpPr txBox="1"/>
          <p:nvPr>
            <p:ph idx="2" type="body"/>
          </p:nvPr>
        </p:nvSpPr>
        <p:spPr>
          <a:xfrm>
            <a:off x="4572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47" name="Google Shape;47;p10"/>
          <p:cNvSpPr txBox="1"/>
          <p:nvPr>
            <p:ph idx="3" type="body"/>
          </p:nvPr>
        </p:nvSpPr>
        <p:spPr>
          <a:xfrm>
            <a:off x="44196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0"/>
          <p:cNvSpPr txBox="1"/>
          <p:nvPr>
            <p:ph idx="4" type="body"/>
          </p:nvPr>
        </p:nvSpPr>
        <p:spPr>
          <a:xfrm>
            <a:off x="44196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49" name="Google Shape;49;p10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304801" y="5495544"/>
            <a:ext cx="7772400" cy="5943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None/>
              <a:defRPr b="1" sz="2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" type="body"/>
          </p:nvPr>
        </p:nvSpPr>
        <p:spPr>
          <a:xfrm>
            <a:off x="304799" y="6096000"/>
            <a:ext cx="7772401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4" name="Google Shape;64;p13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3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67" name="Google Shape;67;p13"/>
          <p:cNvSpPr txBox="1"/>
          <p:nvPr>
            <p:ph idx="2" type="body"/>
          </p:nvPr>
        </p:nvSpPr>
        <p:spPr>
          <a:xfrm>
            <a:off x="304800" y="381000"/>
            <a:ext cx="7772400" cy="4942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01752" y="5495278"/>
            <a:ext cx="7772400" cy="5946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None/>
              <a:defRPr b="1" sz="2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/>
          <p:nvPr>
            <p:ph idx="2" type="pic"/>
          </p:nvPr>
        </p:nvSpPr>
        <p:spPr>
          <a:xfrm>
            <a:off x="0" y="0"/>
            <a:ext cx="8458200" cy="54864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301752" y="6096000"/>
            <a:ext cx="7772400" cy="612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2" name="Google Shape;72;p14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74" name="Google Shape;74;p14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75000">
              <a:schemeClr val="lt1"/>
            </a:gs>
            <a:gs pos="100000">
              <a:srgbClr val="D8D8D8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300" lvl="0" marL="4572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5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5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5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5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Logo&#10;&#10;Description automatically generated" id="17" name="Google Shape;17;p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7504" y="83158"/>
            <a:ext cx="1162284" cy="38296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mehmeteryilmaz@hotmail.com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mehmeteryilmaz@hotmail.com" TargetMode="External"/><Relationship Id="rId4" Type="http://schemas.openxmlformats.org/officeDocument/2006/relationships/image" Target="../media/image6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mehmeteryilmaz@hotmail.com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mehmeteryilmaz@hot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/>
          <p:nvPr>
            <p:ph type="title"/>
          </p:nvPr>
        </p:nvSpPr>
        <p:spPr>
          <a:xfrm>
            <a:off x="982372" y="1988840"/>
            <a:ext cx="6495687" cy="8501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mbria"/>
              <a:buNone/>
            </a:pPr>
            <a:r>
              <a:rPr lang="tr-TR">
                <a:solidFill>
                  <a:srgbClr val="FF0000"/>
                </a:solidFill>
              </a:rPr>
              <a:t>VIRDIS-ACADEMY</a:t>
            </a:r>
            <a:br>
              <a:rPr lang="tr-TR"/>
            </a:br>
            <a:r>
              <a:rPr lang="tr-TR"/>
              <a:t>Virtual Disaster Academy</a:t>
            </a:r>
            <a:endParaRPr/>
          </a:p>
        </p:txBody>
      </p:sp>
      <p:sp>
        <p:nvSpPr>
          <p:cNvPr id="93" name="Google Shape;93;p1"/>
          <p:cNvSpPr txBox="1"/>
          <p:nvPr>
            <p:ph idx="1" type="body"/>
          </p:nvPr>
        </p:nvSpPr>
        <p:spPr>
          <a:xfrm>
            <a:off x="63572" y="3284984"/>
            <a:ext cx="8252844" cy="33123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i="1" lang="tr-TR" sz="2900"/>
              <a:t>Prof. Mehmet Eryilmaz, MD, MBAH</a:t>
            </a:r>
            <a:endParaRPr i="1" sz="2900"/>
          </a:p>
          <a:p>
            <a:pPr indent="-228600" lvl="0" marL="342900" rtl="0" algn="l">
              <a:spcBef>
                <a:spcPts val="493"/>
              </a:spcBef>
              <a:spcAft>
                <a:spcPts val="0"/>
              </a:spcAft>
              <a:buSzPct val="100000"/>
              <a:buChar char="•"/>
            </a:pPr>
            <a:r>
              <a:rPr i="1" lang="tr-TR" sz="2900"/>
              <a:t>mehmeteryilmaz@hotmail.com</a:t>
            </a:r>
            <a:endParaRPr i="1" sz="2900"/>
          </a:p>
          <a:p>
            <a:pPr indent="-228600" lvl="0" marL="342900" rtl="0" algn="l">
              <a:spcBef>
                <a:spcPts val="493"/>
              </a:spcBef>
              <a:spcAft>
                <a:spcPts val="0"/>
              </a:spcAft>
              <a:buSzPct val="100000"/>
              <a:buChar char="•"/>
            </a:pPr>
            <a:r>
              <a:rPr i="1" lang="tr-TR" sz="2900"/>
              <a:t>Association for Disaster Research, Turkey</a:t>
            </a:r>
            <a:endParaRPr i="1" sz="2900"/>
          </a:p>
          <a:p>
            <a:pPr indent="-228600" lvl="0" marL="342900" rtl="0" algn="l">
              <a:spcBef>
                <a:spcPts val="493"/>
              </a:spcBef>
              <a:spcAft>
                <a:spcPts val="0"/>
              </a:spcAft>
              <a:buSzPct val="100000"/>
              <a:buChar char="•"/>
            </a:pPr>
            <a:r>
              <a:rPr lang="tr-TR" sz="2900"/>
              <a:t>Role: </a:t>
            </a:r>
            <a:r>
              <a:rPr i="1" lang="tr-TR" sz="2900"/>
              <a:t> Proposal coordinator</a:t>
            </a:r>
            <a:endParaRPr i="1" sz="2900"/>
          </a:p>
          <a:p>
            <a:pPr indent="-39687" lvl="0" marL="342900" rtl="0" algn="l">
              <a:spcBef>
                <a:spcPts val="595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3500"/>
          </a:p>
          <a:p>
            <a:pPr indent="-228600" lvl="0" marL="342900" rtl="0" algn="l">
              <a:spcBef>
                <a:spcPts val="595"/>
              </a:spcBef>
              <a:spcAft>
                <a:spcPts val="0"/>
              </a:spcAft>
              <a:buSzPct val="100000"/>
              <a:buChar char="•"/>
            </a:pPr>
            <a:r>
              <a:rPr lang="tr-TR" sz="3500"/>
              <a:t>Proposal activity</a:t>
            </a:r>
            <a:endParaRPr sz="3500">
              <a:latin typeface="Calibri"/>
              <a:ea typeface="Calibri"/>
              <a:cs typeface="Calibri"/>
              <a:sym typeface="Calibri"/>
            </a:endParaRPr>
          </a:p>
          <a:p>
            <a:pPr indent="-228600" lvl="1" marL="640080" rtl="0" algn="l">
              <a:spcBef>
                <a:spcPts val="595"/>
              </a:spcBef>
              <a:spcAft>
                <a:spcPts val="0"/>
              </a:spcAft>
              <a:buSzPct val="100000"/>
              <a:buChar char="•"/>
            </a:pPr>
            <a:r>
              <a:rPr lang="tr-TR" sz="3500">
                <a:latin typeface="Calibri"/>
                <a:ea typeface="Calibri"/>
                <a:cs typeface="Calibri"/>
                <a:sym typeface="Calibri"/>
              </a:rPr>
              <a:t>CL3-2021-DRS-01-09: </a:t>
            </a:r>
            <a:r>
              <a:rPr lang="tr-TR" sz="1800">
                <a:latin typeface="Calibri"/>
                <a:ea typeface="Calibri"/>
                <a:cs typeface="Calibri"/>
                <a:sym typeface="Calibri"/>
              </a:rPr>
              <a:t>Enhanced capacities of first responders more efficient rescue operations, including decontamination of infrastructures in the case of a CBRN-E event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9687" lvl="1" marL="640080" rtl="0" algn="l">
              <a:spcBef>
                <a:spcPts val="595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i="1" sz="3500">
              <a:solidFill>
                <a:srgbClr val="FF0000"/>
              </a:solidFill>
            </a:endParaRPr>
          </a:p>
          <a:p>
            <a:pPr indent="-109854" lvl="0" marL="342900" rtl="0" algn="l">
              <a:spcBef>
                <a:spcPts val="374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i="1"/>
          </a:p>
          <a:p>
            <a:pPr indent="-109854" lvl="0" marL="342900" rtl="0" algn="l">
              <a:spcBef>
                <a:spcPts val="374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i="1"/>
          </a:p>
          <a:p>
            <a:pPr indent="-109854" lvl="0" marL="342900" rtl="0" algn="l">
              <a:spcBef>
                <a:spcPts val="374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i="1"/>
          </a:p>
        </p:txBody>
      </p:sp>
      <p:sp>
        <p:nvSpPr>
          <p:cNvPr id="94" name="Google Shape;94;p1"/>
          <p:cNvSpPr txBox="1"/>
          <p:nvPr>
            <p:ph idx="11" type="ftr"/>
          </p:nvPr>
        </p:nvSpPr>
        <p:spPr>
          <a:xfrm rot="-5400000">
            <a:off x="6822080" y="3339160"/>
            <a:ext cx="3930497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/>
              <a:t>SMI2G 2022,  16-17 May 2022, Brussels</a:t>
            </a:r>
            <a:endParaRPr sz="1600"/>
          </a:p>
        </p:txBody>
      </p:sp>
      <p:sp>
        <p:nvSpPr>
          <p:cNvPr id="95" name="Google Shape;95;p1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96" name="Google Shape;96;p1"/>
          <p:cNvSpPr txBox="1"/>
          <p:nvPr/>
        </p:nvSpPr>
        <p:spPr>
          <a:xfrm>
            <a:off x="0" y="6503228"/>
            <a:ext cx="8460432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r-T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Mehmet Eryilmaz, </a:t>
            </a:r>
            <a:r>
              <a:rPr b="0" i="0" lang="tr-TR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mehmeteryilmaz@hotmail.com</a:t>
            </a:r>
            <a:r>
              <a:rPr b="0" i="0" lang="tr-T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Association for Disaster Research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31640" y="332656"/>
            <a:ext cx="2761405" cy="1450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71073" y="290992"/>
            <a:ext cx="1696763" cy="14695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/>
          <p:nvPr>
            <p:ph type="title"/>
          </p:nvPr>
        </p:nvSpPr>
        <p:spPr>
          <a:xfrm>
            <a:off x="457200" y="274638"/>
            <a:ext cx="6491064" cy="8319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mbria"/>
              <a:buNone/>
            </a:pPr>
            <a:r>
              <a:rPr lang="tr-TR" sz="2400">
                <a:solidFill>
                  <a:srgbClr val="FF0000"/>
                </a:solidFill>
              </a:rPr>
              <a:t>Proposal idea/content </a:t>
            </a:r>
            <a:endParaRPr sz="2400">
              <a:solidFill>
                <a:srgbClr val="FF0000"/>
              </a:solidFill>
            </a:endParaRPr>
          </a:p>
        </p:txBody>
      </p:sp>
      <p:sp>
        <p:nvSpPr>
          <p:cNvPr id="105" name="Google Shape;105;p2"/>
          <p:cNvSpPr txBox="1"/>
          <p:nvPr>
            <p:ph idx="1" type="body"/>
          </p:nvPr>
        </p:nvSpPr>
        <p:spPr>
          <a:xfrm>
            <a:off x="515895" y="1067995"/>
            <a:ext cx="7620000" cy="10648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i="1" lang="tr-TR"/>
              <a:t>To further increase awareness of disasters with the introduction of Information Technologies and decision support systems.</a:t>
            </a:r>
            <a:endParaRPr/>
          </a:p>
        </p:txBody>
      </p:sp>
      <p:sp>
        <p:nvSpPr>
          <p:cNvPr id="106" name="Google Shape;106;p2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107" name="Google Shape;107;p2"/>
          <p:cNvSpPr txBox="1"/>
          <p:nvPr>
            <p:ph idx="11" type="ftr"/>
          </p:nvPr>
        </p:nvSpPr>
        <p:spPr>
          <a:xfrm rot="-5400000">
            <a:off x="6822080" y="3339160"/>
            <a:ext cx="3930497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/>
              <a:t>SMI2G 2022,  16-17 May 2022, Brussels</a:t>
            </a:r>
            <a:endParaRPr sz="1600"/>
          </a:p>
        </p:txBody>
      </p:sp>
      <p:sp>
        <p:nvSpPr>
          <p:cNvPr id="108" name="Google Shape;108;p2"/>
          <p:cNvSpPr txBox="1"/>
          <p:nvPr/>
        </p:nvSpPr>
        <p:spPr>
          <a:xfrm>
            <a:off x="0" y="6503228"/>
            <a:ext cx="8531788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Mehmet Eryilmaz , MD, </a:t>
            </a:r>
            <a:r>
              <a:rPr lang="tr-TR" sz="1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mehmeteryilmaz@hotmail.com</a:t>
            </a:r>
            <a:r>
              <a:rPr lang="tr-T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Association for Disaster Research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5895" y="2276872"/>
            <a:ext cx="7561305" cy="3787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7584" y="2950765"/>
            <a:ext cx="1481359" cy="22294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300235" y="3113838"/>
            <a:ext cx="1296058" cy="20663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600"/>
              <a:buFont typeface="Cambria"/>
              <a:buNone/>
            </a:pPr>
            <a:r>
              <a:rPr lang="tr-TR">
                <a:solidFill>
                  <a:srgbClr val="FF0000"/>
                </a:solidFill>
              </a:rPr>
              <a:t>Proposal idea/content 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18" name="Google Shape;118;p3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i="1" lang="tr-TR"/>
              <a:t>It is to provide additional gains to the great successes achieved within the scope of combating disasters by putting into use "Digital Transformation Tools.</a:t>
            </a:r>
            <a:endParaRPr/>
          </a:p>
          <a:p>
            <a:pPr indent="-88900" lvl="0" marL="342900" rtl="0" algn="l">
              <a:spcBef>
                <a:spcPts val="44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i="1"/>
          </a:p>
          <a:p>
            <a:pPr indent="-228600" lvl="0" marL="342900" rtl="0" algn="l">
              <a:spcBef>
                <a:spcPts val="440"/>
              </a:spcBef>
              <a:spcAft>
                <a:spcPts val="0"/>
              </a:spcAft>
              <a:buSzPts val="2200"/>
              <a:buChar char="•"/>
            </a:pPr>
            <a:r>
              <a:rPr i="1" lang="tr-TR"/>
              <a:t>Such as electronic learning, distance learning, artificial intelligence, internet of things, augmented and virtual reality and virtual simulation in disaster awareness and education processes.</a:t>
            </a:r>
            <a:endParaRPr i="1"/>
          </a:p>
        </p:txBody>
      </p:sp>
      <p:sp>
        <p:nvSpPr>
          <p:cNvPr id="119" name="Google Shape;119;p3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120" name="Google Shape;120;p3"/>
          <p:cNvSpPr txBox="1"/>
          <p:nvPr>
            <p:ph idx="11" type="ftr"/>
          </p:nvPr>
        </p:nvSpPr>
        <p:spPr>
          <a:xfrm rot="-5400000">
            <a:off x="6822080" y="3339160"/>
            <a:ext cx="3930497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/>
              <a:t>SMI2G 2022,  16-17 May 2022, Brussels</a:t>
            </a:r>
            <a:endParaRPr sz="1600"/>
          </a:p>
        </p:txBody>
      </p:sp>
      <p:sp>
        <p:nvSpPr>
          <p:cNvPr id="121" name="Google Shape;121;p3"/>
          <p:cNvSpPr txBox="1"/>
          <p:nvPr/>
        </p:nvSpPr>
        <p:spPr>
          <a:xfrm>
            <a:off x="0" y="6503228"/>
            <a:ext cx="8676456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Mehmet Eryilmaz , MD, </a:t>
            </a:r>
            <a:r>
              <a:rPr lang="tr-TR" sz="1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mehmeteryilmaz@hotmail.com</a:t>
            </a:r>
            <a:r>
              <a:rPr lang="tr-T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Association for Disaster Research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 txBox="1"/>
          <p:nvPr>
            <p:ph type="title"/>
          </p:nvPr>
        </p:nvSpPr>
        <p:spPr>
          <a:xfrm>
            <a:off x="611560" y="620688"/>
            <a:ext cx="7620000" cy="4180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600"/>
              <a:buFont typeface="Cambria"/>
              <a:buNone/>
            </a:pPr>
            <a:r>
              <a:rPr lang="tr-TR">
                <a:solidFill>
                  <a:srgbClr val="FF0000"/>
                </a:solidFill>
              </a:rPr>
              <a:t>Project participants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28" name="Google Shape;128;p4"/>
          <p:cNvSpPr txBox="1"/>
          <p:nvPr>
            <p:ph idx="1" type="body"/>
          </p:nvPr>
        </p:nvSpPr>
        <p:spPr>
          <a:xfrm>
            <a:off x="539552" y="122551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tr-TR"/>
              <a:t>Existing consortium:</a:t>
            </a:r>
            <a:endParaRPr/>
          </a:p>
          <a:p>
            <a:pPr indent="-228600" lvl="1" marL="640080" rtl="0" algn="l">
              <a:spcBef>
                <a:spcPts val="370"/>
              </a:spcBef>
              <a:spcAft>
                <a:spcPts val="0"/>
              </a:spcAft>
              <a:buSzPct val="100000"/>
              <a:buChar char="•"/>
            </a:pPr>
            <a:r>
              <a:rPr lang="tr-TR"/>
              <a:t>Proposed coordinator:</a:t>
            </a:r>
            <a:r>
              <a:rPr i="1" lang="tr-TR"/>
              <a:t> Association for Disaster Research, TR</a:t>
            </a:r>
            <a:endParaRPr i="1"/>
          </a:p>
          <a:p>
            <a:pPr indent="-228600" lvl="1" marL="640080" rtl="0" algn="l">
              <a:spcBef>
                <a:spcPts val="370"/>
              </a:spcBef>
              <a:spcAft>
                <a:spcPts val="0"/>
              </a:spcAft>
              <a:buSzPct val="100000"/>
              <a:buChar char="•"/>
            </a:pPr>
            <a:r>
              <a:rPr lang="tr-TR"/>
              <a:t>Partners / Other participants:  </a:t>
            </a:r>
            <a:endParaRPr/>
          </a:p>
          <a:p>
            <a:pPr indent="-111125" lvl="1" marL="640080" rtl="0" algn="l">
              <a:spcBef>
                <a:spcPts val="37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i="1"/>
          </a:p>
          <a:p>
            <a:pPr indent="-228600" lvl="1" marL="640080" rtl="0" algn="l">
              <a:spcBef>
                <a:spcPts val="370"/>
              </a:spcBef>
              <a:spcAft>
                <a:spcPts val="0"/>
              </a:spcAft>
              <a:buSzPct val="100000"/>
              <a:buChar char="•"/>
            </a:pPr>
            <a:r>
              <a:rPr i="1" lang="tr-TR"/>
              <a:t>Technology-based innovative brand from TR (Unconfirmed) </a:t>
            </a:r>
            <a:endParaRPr/>
          </a:p>
          <a:p>
            <a:pPr indent="-228600" lvl="1" marL="640080" rtl="0" algn="l">
              <a:spcBef>
                <a:spcPts val="370"/>
              </a:spcBef>
              <a:spcAft>
                <a:spcPts val="0"/>
              </a:spcAft>
              <a:buSzPct val="100000"/>
              <a:buChar char="•"/>
            </a:pPr>
            <a:r>
              <a:rPr i="1" lang="tr-TR"/>
              <a:t>Learning Management Systems, TR (Unconfirmed)</a:t>
            </a:r>
            <a:endParaRPr/>
          </a:p>
          <a:p>
            <a:pPr indent="-228600" lvl="1" marL="640080" rtl="0" algn="l">
              <a:spcBef>
                <a:spcPts val="370"/>
              </a:spcBef>
              <a:spcAft>
                <a:spcPts val="0"/>
              </a:spcAft>
              <a:buSzPct val="100000"/>
              <a:buChar char="•"/>
            </a:pPr>
            <a:r>
              <a:rPr i="1" lang="tr-TR"/>
              <a:t>Academic; NGO; SME</a:t>
            </a:r>
            <a:endParaRPr/>
          </a:p>
          <a:p>
            <a:pPr indent="-99377" lvl="0" marL="342900" rtl="0" algn="l">
              <a:spcBef>
                <a:spcPts val="407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-228600" lvl="0" marL="342900" rtl="0" algn="l">
              <a:spcBef>
                <a:spcPts val="407"/>
              </a:spcBef>
              <a:spcAft>
                <a:spcPts val="0"/>
              </a:spcAft>
              <a:buSzPct val="100000"/>
              <a:buChar char="•"/>
            </a:pPr>
            <a:r>
              <a:rPr lang="tr-TR"/>
              <a:t>Looking for partners with the following expertise/ technology/ application field:</a:t>
            </a:r>
            <a:endParaRPr/>
          </a:p>
          <a:p>
            <a:pPr indent="-228600" lvl="1" marL="640080" rtl="0" algn="l">
              <a:spcBef>
                <a:spcPts val="370"/>
              </a:spcBef>
              <a:spcAft>
                <a:spcPts val="0"/>
              </a:spcAft>
              <a:buSzPct val="100000"/>
              <a:buChar char="•"/>
            </a:pPr>
            <a:r>
              <a:rPr i="1" lang="tr-TR"/>
              <a:t>Experienced with </a:t>
            </a:r>
            <a:endParaRPr/>
          </a:p>
          <a:p>
            <a:pPr indent="-228599" lvl="2" marL="1005839" rtl="0" algn="l">
              <a:spcBef>
                <a:spcPts val="333"/>
              </a:spcBef>
              <a:spcAft>
                <a:spcPts val="0"/>
              </a:spcAft>
              <a:buSzPct val="100000"/>
              <a:buChar char="•"/>
            </a:pPr>
            <a:r>
              <a:rPr i="1" lang="tr-TR"/>
              <a:t>3D Virtual Maintenance Trainers </a:t>
            </a:r>
            <a:endParaRPr i="1"/>
          </a:p>
          <a:p>
            <a:pPr indent="-228599" lvl="2" marL="1005839" rtl="0" algn="l">
              <a:spcBef>
                <a:spcPts val="333"/>
              </a:spcBef>
              <a:spcAft>
                <a:spcPts val="0"/>
              </a:spcAft>
              <a:buSzPct val="100000"/>
              <a:buChar char="•"/>
            </a:pPr>
            <a:r>
              <a:rPr i="1" lang="tr-TR"/>
              <a:t>Advanced Training Management Information Systems </a:t>
            </a:r>
            <a:endParaRPr i="1"/>
          </a:p>
          <a:p>
            <a:pPr indent="-228599" lvl="2" marL="1005839" rtl="0" algn="l">
              <a:spcBef>
                <a:spcPts val="333"/>
              </a:spcBef>
              <a:spcAft>
                <a:spcPts val="0"/>
              </a:spcAft>
              <a:buSzPct val="100000"/>
              <a:buChar char="•"/>
            </a:pPr>
            <a:r>
              <a:rPr i="1" lang="tr-TR"/>
              <a:t>Debriefing Software Solutions</a:t>
            </a:r>
            <a:endParaRPr i="1"/>
          </a:p>
          <a:p>
            <a:pPr indent="-228599" lvl="2" marL="1005839" rtl="0" algn="l">
              <a:spcBef>
                <a:spcPts val="333"/>
              </a:spcBef>
              <a:spcAft>
                <a:spcPts val="0"/>
              </a:spcAft>
              <a:buSzPct val="100000"/>
              <a:buChar char="•"/>
            </a:pPr>
            <a:r>
              <a:rPr i="1" lang="tr-TR"/>
              <a:t>Image generator for virtual training applications.</a:t>
            </a:r>
            <a:endParaRPr i="1"/>
          </a:p>
          <a:p>
            <a:pPr indent="-228600" lvl="1" marL="640080" rtl="0" algn="l">
              <a:spcBef>
                <a:spcPts val="370"/>
              </a:spcBef>
              <a:spcAft>
                <a:spcPts val="0"/>
              </a:spcAft>
              <a:buSzPct val="100000"/>
              <a:buChar char="•"/>
            </a:pPr>
            <a:r>
              <a:rPr i="1" lang="tr-TR"/>
              <a:t>End-users.</a:t>
            </a:r>
            <a:endParaRPr i="1"/>
          </a:p>
        </p:txBody>
      </p:sp>
      <p:sp>
        <p:nvSpPr>
          <p:cNvPr id="129" name="Google Shape;129;p4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130" name="Google Shape;130;p4"/>
          <p:cNvSpPr txBox="1"/>
          <p:nvPr>
            <p:ph idx="11" type="ftr"/>
          </p:nvPr>
        </p:nvSpPr>
        <p:spPr>
          <a:xfrm rot="-5400000">
            <a:off x="6822080" y="3339160"/>
            <a:ext cx="3930497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/>
              <a:t>SMI2G 2022,  16-17 May 2022, Brussels</a:t>
            </a:r>
            <a:endParaRPr sz="1600"/>
          </a:p>
        </p:txBody>
      </p:sp>
      <p:sp>
        <p:nvSpPr>
          <p:cNvPr id="131" name="Google Shape;131;p4"/>
          <p:cNvSpPr txBox="1"/>
          <p:nvPr/>
        </p:nvSpPr>
        <p:spPr>
          <a:xfrm>
            <a:off x="0" y="6503228"/>
            <a:ext cx="8460432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Mehmet Eryilmaz, MD </a:t>
            </a:r>
            <a:r>
              <a:rPr lang="tr-TR" sz="1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mehmeteryilmaz@hotmail.com</a:t>
            </a:r>
            <a:r>
              <a:rPr lang="tr-T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Association for Disaster Research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djacenc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2012-04-10T09:21:31Z</dcterms:created>
  <dc:creator>bsa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