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0" r:id="rId4"/>
    <p:sldId id="257" r:id="rId5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e-Frech, Isabelle" initials="LI" lastIdx="1" clrIdx="0">
    <p:extLst>
      <p:ext uri="{19B8F6BF-5375-455C-9EA6-DF929625EA0E}">
        <p15:presenceInfo xmlns:p15="http://schemas.microsoft.com/office/powerpoint/2012/main" userId="S-1-5-21-117609710-1708537768-839522115-58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8"/>
    <p:restoredTop sz="95934"/>
  </p:normalViewPr>
  <p:slideViewPr>
    <p:cSldViewPr>
      <p:cViewPr varScale="1">
        <p:scale>
          <a:sx n="69" d="100"/>
          <a:sy n="69" d="100"/>
        </p:scale>
        <p:origin x="932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148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Hall" userId="c91b0b126f4fe43d" providerId="LiveId" clId="{25FC5F45-B056-4A02-A449-74F095BDC074}"/>
    <pc:docChg chg="custSel modSld modMainMaster">
      <pc:chgData name="Jon Hall" userId="c91b0b126f4fe43d" providerId="LiveId" clId="{25FC5F45-B056-4A02-A449-74F095BDC074}" dt="2022-04-01T14:52:39.806" v="8"/>
      <pc:docMkLst>
        <pc:docMk/>
      </pc:docMkLst>
      <pc:sldChg chg="addSp delSp modSp mod">
        <pc:chgData name="Jon Hall" userId="c91b0b126f4fe43d" providerId="LiveId" clId="{25FC5F45-B056-4A02-A449-74F095BDC074}" dt="2022-04-01T14:52:27.884" v="7" actId="21"/>
        <pc:sldMkLst>
          <pc:docMk/>
          <pc:sldMk cId="375647284" sldId="256"/>
        </pc:sldMkLst>
        <pc:picChg chg="add del mod">
          <ac:chgData name="Jon Hall" userId="c91b0b126f4fe43d" providerId="LiveId" clId="{25FC5F45-B056-4A02-A449-74F095BDC074}" dt="2022-04-01T14:52:27.884" v="7" actId="21"/>
          <ac:picMkLst>
            <pc:docMk/>
            <pc:sldMk cId="375647284" sldId="256"/>
            <ac:picMk id="8" creationId="{A1DB7233-68F5-4753-88EA-E8B49C25D5C6}"/>
          </ac:picMkLst>
        </pc:picChg>
      </pc:sldChg>
      <pc:sldMasterChg chg="addSp modSp">
        <pc:chgData name="Jon Hall" userId="c91b0b126f4fe43d" providerId="LiveId" clId="{25FC5F45-B056-4A02-A449-74F095BDC074}" dt="2022-04-01T14:52:39.806" v="8"/>
        <pc:sldMasterMkLst>
          <pc:docMk/>
          <pc:sldMasterMk cId="0" sldId="2147484032"/>
        </pc:sldMasterMkLst>
        <pc:picChg chg="add mod">
          <ac:chgData name="Jon Hall" userId="c91b0b126f4fe43d" providerId="LiveId" clId="{25FC5F45-B056-4A02-A449-74F095BDC074}" dt="2022-04-01T14:52:39.806" v="8"/>
          <ac:picMkLst>
            <pc:docMk/>
            <pc:sldMasterMk cId="0" sldId="2147484032"/>
            <ac:picMk id="9" creationId="{3B9BEB5F-9397-4989-92C3-B6F972B1717B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C9A57-E74E-46E1-802D-7A22AF04449B}" type="datetimeFigureOut">
              <a:rPr lang="nb-NO" smtClean="0"/>
              <a:t>10.05.2022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BEE95-CAE1-4F76-9BA5-67014284A103}" type="slidenum">
              <a:rPr lang="nb-NO" smtClean="0"/>
              <a:t>‹N°›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602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2AE16-7661-4E0B-A4D1-B7861D0EB727}" type="datetimeFigureOut">
              <a:rPr lang="nb-NO" smtClean="0"/>
              <a:t>10.05.2022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DF38B-621D-4BCD-89A9-FBD666408DA6}" type="slidenum">
              <a:rPr lang="nb-NO" smtClean="0"/>
              <a:t>‹N°›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672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3449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2979E7-FAAF-4750-95F1-872D7D31748D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0569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0441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B791-8C77-4131-8050-7A4FF8BE2C3F}" type="datetime1">
              <a:rPr lang="nb-NO" smtClean="0"/>
              <a:t>10.05.2022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BE01-EF28-4328-A547-63D203B7BB90}" type="datetime1">
              <a:rPr lang="nb-NO" smtClean="0"/>
              <a:t>10.05.2022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3837-941D-41DE-A61A-77DD77D7AEB6}" type="datetime1">
              <a:rPr lang="nb-NO" smtClean="0"/>
              <a:t>10.05.2022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e_CEA Te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16"/>
          <p:cNvSpPr>
            <a:spLocks noGrp="1"/>
          </p:cNvSpPr>
          <p:nvPr>
            <p:ph sz="quarter" idx="18"/>
          </p:nvPr>
        </p:nvSpPr>
        <p:spPr>
          <a:xfrm>
            <a:off x="359251" y="1257300"/>
            <a:ext cx="8424000" cy="5052020"/>
          </a:xfrm>
          <a:prstGeom prst="rect">
            <a:avLst/>
          </a:prstGeom>
        </p:spPr>
        <p:txBody>
          <a:bodyPr lIns="0" tIns="0" rIns="0" bIns="0"/>
          <a:lstStyle>
            <a:lvl1pPr marL="257175" indent="-257175">
              <a:buClr>
                <a:schemeClr val="accent2"/>
              </a:buClr>
              <a:buSzPct val="125000"/>
              <a:buFont typeface="Arial" pitchFamily="34" charset="0"/>
              <a:buChar char="•"/>
              <a:defRPr sz="1500">
                <a:solidFill>
                  <a:schemeClr val="accent5"/>
                </a:solidFill>
              </a:defRPr>
            </a:lvl1pPr>
            <a:lvl2pPr marL="601266" indent="-270272">
              <a:buClr>
                <a:schemeClr val="accent5"/>
              </a:buClr>
              <a:buSzPct val="125000"/>
              <a:buFont typeface="Arial" panose="020B0604020202020204" pitchFamily="34" charset="0"/>
              <a:buChar char="•"/>
              <a:defRPr sz="1350"/>
            </a:lvl2pPr>
            <a:lvl3pPr marL="878681" indent="-214313">
              <a:buClr>
                <a:schemeClr val="accent2"/>
              </a:buClr>
              <a:buSzPct val="125000"/>
              <a:buFont typeface="Arial" panose="020B0604020202020204" pitchFamily="34" charset="0"/>
              <a:buChar char="•"/>
              <a:defRPr sz="1200"/>
            </a:lvl3pPr>
            <a:lvl4pPr marL="1278731" indent="-215504">
              <a:buClr>
                <a:schemeClr val="accent6"/>
              </a:buClr>
              <a:buSzPct val="125000"/>
              <a:buFont typeface="Arial" pitchFamily="34" charset="0"/>
              <a:buChar char="•"/>
              <a:defRPr sz="1050">
                <a:solidFill>
                  <a:schemeClr val="accent5"/>
                </a:solidFill>
              </a:defRPr>
            </a:lvl4pPr>
            <a:lvl5pPr marL="1614488" indent="-85725">
              <a:buSzPct val="125000"/>
              <a:buFont typeface="Arial" panose="020B0604020202020204" pitchFamily="34" charset="0"/>
              <a:buChar char="•"/>
              <a:defRPr sz="900" baseline="0"/>
            </a:lvl5pPr>
            <a:lvl6pPr>
              <a:defRPr/>
            </a:lvl6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8" name="Espace réservé du texte 3"/>
          <p:cNvSpPr>
            <a:spLocks noGrp="1"/>
          </p:cNvSpPr>
          <p:nvPr>
            <p:ph type="body" sz="quarter" idx="20" hasCustomPrompt="1"/>
          </p:nvPr>
        </p:nvSpPr>
        <p:spPr>
          <a:xfrm>
            <a:off x="1447801" y="205740"/>
            <a:ext cx="7335450" cy="774988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lang="fr-FR" sz="1500" b="1" kern="1200" cap="all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 dirty="0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7248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68128" y="1296968"/>
            <a:ext cx="2438399" cy="365760"/>
          </a:xfrm>
        </p:spPr>
        <p:txBody>
          <a:bodyPr/>
          <a:lstStyle/>
          <a:p>
            <a:fld id="{04F6F1DB-EB88-413C-BE21-80BDD3483E0D}" type="datetime1">
              <a:rPr lang="nb-NO" smtClean="0"/>
              <a:t>10.05.2022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SMIG2012  - Louvain 22-23 May 2012</a:t>
            </a: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C619-7BC7-410B-B2E3-9D711E67A1CD}" type="datetime1">
              <a:rPr lang="nb-NO" smtClean="0"/>
              <a:t>10.05.2022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AF34-FB92-4B61-BC7B-F6E9B072AB18}" type="datetime1">
              <a:rPr lang="nb-NO" smtClean="0"/>
              <a:t>10.05.2022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10EC-802F-4532-A769-F1C0B6544333}" type="datetime1">
              <a:rPr lang="nb-NO" smtClean="0"/>
              <a:t>10.05.2022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D048-18E1-4BEB-A2DD-F65FB75A24BB}" type="datetime1">
              <a:rPr lang="nb-NO" smtClean="0"/>
              <a:t>10.05.2022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25AD-3789-49A4-AF87-FE3AC1CFCB3C}" type="datetime1">
              <a:rPr lang="nb-NO" smtClean="0"/>
              <a:t>10.05.2022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B6D3-E0C4-455A-8EFE-7DFF1BF7361E}" type="datetime1">
              <a:rPr lang="nb-NO" smtClean="0"/>
              <a:t>10.05.2022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16A6-E50A-4936-BCE0-8EAA216B402B}" type="datetime1">
              <a:rPr lang="nb-NO" smtClean="0"/>
              <a:t>10.05.2022</a:t>
            </a:fld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5326606-9769-45B9-B145-D32B89908B05}" type="slidenum">
              <a:rPr lang="nb-NO" smtClean="0"/>
              <a:t>‹N°›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0FBF4F-7021-410B-B4ED-71D3FC67930E}" type="datetime1">
              <a:rPr lang="nb-NO" smtClean="0"/>
              <a:t>10.05.2022</a:t>
            </a:fld>
            <a:endParaRPr lang="nb-NO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3B9BEB5F-9397-4989-92C3-B6F972B1717B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3158"/>
            <a:ext cx="1162284" cy="3829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  <p:sldLayoutId id="2147484044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ylvie.naudet@cea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57728" y="625850"/>
            <a:ext cx="8229600" cy="850106"/>
          </a:xfrm>
        </p:spPr>
        <p:txBody>
          <a:bodyPr>
            <a:noAutofit/>
          </a:bodyPr>
          <a:lstStyle/>
          <a:p>
            <a:r>
              <a:rPr lang="en-US" sz="2400" dirty="0"/>
              <a:t>Better understanding the influence of </a:t>
            </a:r>
            <a:r>
              <a:rPr lang="en-US" sz="2400" dirty="0" err="1"/>
              <a:t>organisational</a:t>
            </a:r>
            <a:r>
              <a:rPr lang="en-US" sz="2400" dirty="0"/>
              <a:t> cultures and human interactions in the forensic context as well as a common lexicon </a:t>
            </a:r>
            <a:endParaRPr lang="nb-NO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64686" y="2335664"/>
            <a:ext cx="7620000" cy="43490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i="1" dirty="0" smtClean="0"/>
              <a:t>Sylvie NAUDET</a:t>
            </a:r>
          </a:p>
          <a:p>
            <a:r>
              <a:rPr lang="en-GB" i="1" dirty="0" smtClean="0">
                <a:hlinkClick r:id="rId3"/>
              </a:rPr>
              <a:t>Sylvie.naudet@cea.fr</a:t>
            </a:r>
            <a:r>
              <a:rPr lang="en-GB" i="1" dirty="0" smtClean="0"/>
              <a:t> </a:t>
            </a:r>
          </a:p>
          <a:p>
            <a:r>
              <a:rPr lang="en-GB" i="1" dirty="0" smtClean="0"/>
              <a:t>CEA – French RTO </a:t>
            </a:r>
          </a:p>
          <a:p>
            <a:r>
              <a:rPr lang="en-GB" dirty="0" smtClean="0"/>
              <a:t>Role</a:t>
            </a:r>
            <a:r>
              <a:rPr lang="en-GB" dirty="0"/>
              <a:t>: </a:t>
            </a:r>
            <a:r>
              <a:rPr lang="en-GB" i="1" dirty="0"/>
              <a:t> </a:t>
            </a:r>
            <a:r>
              <a:rPr lang="en-GB" i="1" dirty="0" smtClean="0"/>
              <a:t>WP </a:t>
            </a:r>
            <a:r>
              <a:rPr lang="en-GB" i="1" dirty="0"/>
              <a:t>leader, </a:t>
            </a:r>
            <a:r>
              <a:rPr lang="en-GB" i="1" dirty="0" smtClean="0"/>
              <a:t>technology</a:t>
            </a:r>
            <a:r>
              <a:rPr lang="en-GB" i="1" dirty="0" smtClean="0"/>
              <a:t> </a:t>
            </a:r>
            <a:r>
              <a:rPr lang="en-GB" i="1" dirty="0" smtClean="0"/>
              <a:t>provider</a:t>
            </a:r>
            <a:endParaRPr lang="en-GB" i="1" dirty="0"/>
          </a:p>
          <a:p>
            <a:endParaRPr lang="en-GB" dirty="0"/>
          </a:p>
          <a:p>
            <a:r>
              <a:rPr lang="en-GB" dirty="0"/>
              <a:t>Proposal activity: </a:t>
            </a:r>
            <a:r>
              <a:rPr lang="en-GB" dirty="0" smtClean="0"/>
              <a:t>CL3-FCT-01-02</a:t>
            </a:r>
          </a:p>
          <a:p>
            <a:pPr marL="114300" indent="0">
              <a:buNone/>
            </a:pPr>
            <a:r>
              <a:rPr lang="en-GB" i="1" dirty="0" smtClean="0"/>
              <a:t>	 but also :  </a:t>
            </a:r>
            <a:r>
              <a:rPr lang="en-GB" dirty="0" smtClean="0"/>
              <a:t>CL3-FCT-01-03, 01-05, 01-06, 01-07 </a:t>
            </a:r>
            <a:endParaRPr lang="en-GB" dirty="0"/>
          </a:p>
          <a:p>
            <a:endParaRPr lang="en-GB" i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1</a:t>
            </a:fld>
            <a:endParaRPr lang="nb-NO" dirty="0"/>
          </a:p>
        </p:txBody>
      </p:sp>
      <p:sp>
        <p:nvSpPr>
          <p:cNvPr id="2" name="Tekstvak 1"/>
          <p:cNvSpPr txBox="1"/>
          <p:nvPr/>
        </p:nvSpPr>
        <p:spPr>
          <a:xfrm>
            <a:off x="0" y="648866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l-NL" dirty="0" err="1" smtClean="0">
                <a:solidFill>
                  <a:schemeClr val="bg1"/>
                </a:solidFill>
              </a:rPr>
              <a:t>Naudet</a:t>
            </a:r>
            <a:r>
              <a:rPr lang="nl-NL" dirty="0" smtClean="0">
                <a:solidFill>
                  <a:schemeClr val="bg1"/>
                </a:solidFill>
              </a:rPr>
              <a:t>  sylvie.naudet@cea.fr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4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1"/>
          <p:cNvSpPr txBox="1">
            <a:spLocks/>
          </p:cNvSpPr>
          <p:nvPr/>
        </p:nvSpPr>
        <p:spPr>
          <a:xfrm>
            <a:off x="1544994" y="-73578"/>
            <a:ext cx="76200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nb-NO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Proposal idea/content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0" name="Groupe 39"/>
          <p:cNvGrpSpPr/>
          <p:nvPr/>
        </p:nvGrpSpPr>
        <p:grpSpPr>
          <a:xfrm>
            <a:off x="385476" y="862574"/>
            <a:ext cx="7282868" cy="1774338"/>
            <a:chOff x="700998" y="1436029"/>
            <a:chExt cx="9630508" cy="2819361"/>
          </a:xfrm>
        </p:grpSpPr>
        <p:pic>
          <p:nvPicPr>
            <p:cNvPr id="41" name="Image 40"/>
            <p:cNvPicPr>
              <a:picLocks noChangeAspect="1"/>
            </p:cNvPicPr>
            <p:nvPr/>
          </p:nvPicPr>
          <p:blipFill rotWithShape="1">
            <a:blip r:embed="rId3">
              <a:grayscl/>
            </a:blip>
            <a:srcRect l="7161" r="6805"/>
            <a:stretch/>
          </p:blipFill>
          <p:spPr>
            <a:xfrm>
              <a:off x="4569943" y="1940691"/>
              <a:ext cx="2603832" cy="1644430"/>
            </a:xfrm>
            <a:prstGeom prst="rect">
              <a:avLst/>
            </a:prstGeom>
          </p:spPr>
        </p:pic>
        <p:sp>
          <p:nvSpPr>
            <p:cNvPr id="42" name="Chevron 41"/>
            <p:cNvSpPr/>
            <p:nvPr/>
          </p:nvSpPr>
          <p:spPr>
            <a:xfrm>
              <a:off x="6588282" y="2186077"/>
              <a:ext cx="755904" cy="1114672"/>
            </a:xfrm>
            <a:prstGeom prst="chevron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Chevron 42"/>
            <p:cNvSpPr/>
            <p:nvPr/>
          </p:nvSpPr>
          <p:spPr>
            <a:xfrm>
              <a:off x="4059947" y="2189921"/>
              <a:ext cx="755904" cy="1114672"/>
            </a:xfrm>
            <a:prstGeom prst="chevron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6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Title 1"/>
            <p:cNvSpPr txBox="1">
              <a:spLocks/>
            </p:cNvSpPr>
            <p:nvPr/>
          </p:nvSpPr>
          <p:spPr>
            <a:xfrm>
              <a:off x="4914227" y="2578214"/>
              <a:ext cx="1718166" cy="34778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0" tIns="0" rIns="0" bIns="0" rtlCol="0" anchor="ctr">
              <a:noAutofit/>
            </a:bodyPr>
            <a:lstStyle>
              <a:defPPr>
                <a:defRPr lang="fr-FR"/>
              </a:defPPr>
              <a:lvl1pPr algn="ctr" defTabSz="1219170">
                <a:lnSpc>
                  <a:spcPct val="86000"/>
                </a:lnSpc>
                <a:spcBef>
                  <a:spcPct val="0"/>
                </a:spcBef>
                <a:defRPr sz="2000">
                  <a:solidFill>
                    <a:srgbClr val="FF0000"/>
                  </a:solidFill>
                  <a:ea typeface="Open Sans" panose="020B0606030504020204" pitchFamily="34" charset="0"/>
                  <a:cs typeface="Open Sans" panose="020B0606030504020204" pitchFamily="34" charset="0"/>
                </a:defRPr>
              </a:lvl1pPr>
            </a:lstStyle>
            <a:p>
              <a:r>
                <a:rPr lang="fr-FR" sz="12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TREATMENT</a:t>
              </a:r>
              <a:endParaRPr lang="en-US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Title 1"/>
            <p:cNvSpPr txBox="1">
              <a:spLocks/>
            </p:cNvSpPr>
            <p:nvPr/>
          </p:nvSpPr>
          <p:spPr>
            <a:xfrm>
              <a:off x="7997212" y="2334630"/>
              <a:ext cx="1686362" cy="817561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algn="ctr" defTabSz="1219170" rtl="0" eaLnBrk="1" latinLnBrk="0" hangingPunct="1">
                <a:lnSpc>
                  <a:spcPct val="86000"/>
                </a:lnSpc>
                <a:spcBef>
                  <a:spcPct val="0"/>
                </a:spcBef>
                <a:buNone/>
                <a:defRPr sz="2800" kern="800" spc="-53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fr-FR" sz="1800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Open Sans" panose="020B0606030504020204" pitchFamily="34" charset="0"/>
                  <a:cs typeface="Times New Roman" panose="02020603050405020304" pitchFamily="18" charset="0"/>
                </a:rPr>
                <a:t>INFORMATION</a:t>
              </a:r>
              <a:endParaRPr lang="en-US" sz="1800" dirty="0">
                <a:solidFill>
                  <a:srgbClr val="FF0000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46" name="Picture 6" descr="RÃ©sultat de recherche d'images pour &quot;information&quot;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19924" y="1514940"/>
              <a:ext cx="2611582" cy="2611582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47" name="Picture 4" descr="Image associÃ©e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463" t="17052" r="17373" b="21802"/>
            <a:stretch/>
          </p:blipFill>
          <p:spPr bwMode="auto">
            <a:xfrm>
              <a:off x="700998" y="2859547"/>
              <a:ext cx="1487560" cy="1395843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48" name="Picture 4" descr="https://encrypted-tbn3.gstatic.com/images?q=tbn:ANd9GcSjoSCLUnSEMbL3jPXleBMkM4E7sOZT0JjJoJk-sOyDx8Wt4iTUMA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3431" y="1436029"/>
              <a:ext cx="2066397" cy="1407356"/>
            </a:xfrm>
            <a:prstGeom prst="roundRect">
              <a:avLst>
                <a:gd name="adj" fmla="val 50000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49" name="Picture 8" descr="border"/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997" r="25911" b="28176"/>
            <a:stretch/>
          </p:blipFill>
          <p:spPr bwMode="auto">
            <a:xfrm>
              <a:off x="2070460" y="2642381"/>
              <a:ext cx="1764241" cy="1316736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sp>
          <p:nvSpPr>
            <p:cNvPr id="50" name="Rectangle à coins arrondis 49"/>
            <p:cNvSpPr/>
            <p:nvPr/>
          </p:nvSpPr>
          <p:spPr>
            <a:xfrm>
              <a:off x="1796424" y="2376788"/>
              <a:ext cx="1453886" cy="478894"/>
            </a:xfrm>
            <a:prstGeom prst="roundRect">
              <a:avLst/>
            </a:prstGeom>
            <a:solidFill>
              <a:schemeClr val="bg1"/>
            </a:solidFill>
          </p:spPr>
          <p:txBody>
            <a:bodyPr vert="horz" lIns="0" tIns="0" rIns="0" bIns="0" rtlCol="0" anchor="ctr">
              <a:noAutofit/>
            </a:bodyPr>
            <a:lstStyle/>
            <a:p>
              <a:pPr algn="ctr" defTabSz="1219170">
                <a:lnSpc>
                  <a:spcPct val="86000"/>
                </a:lnSpc>
                <a:spcBef>
                  <a:spcPct val="0"/>
                </a:spcBef>
              </a:pPr>
              <a:r>
                <a:rPr lang="fr-FR" sz="1600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Open Sans" panose="020B0606030504020204" pitchFamily="34" charset="0"/>
                  <a:cs typeface="Times New Roman" panose="02020603050405020304" pitchFamily="18" charset="0"/>
                </a:rPr>
                <a:t>DATA</a:t>
              </a:r>
              <a:endParaRPr lang="en-US" sz="1600" dirty="0">
                <a:solidFill>
                  <a:srgbClr val="C00000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1" name="Groupe 3"/>
          <p:cNvGrpSpPr/>
          <p:nvPr/>
        </p:nvGrpSpPr>
        <p:grpSpPr>
          <a:xfrm>
            <a:off x="673210" y="3438592"/>
            <a:ext cx="6849648" cy="2162294"/>
            <a:chOff x="170089" y="1400345"/>
            <a:chExt cx="9493349" cy="4126764"/>
          </a:xfrm>
        </p:grpSpPr>
        <p:sp>
          <p:nvSpPr>
            <p:cNvPr id="53" name="Rounded Rectangle 12"/>
            <p:cNvSpPr/>
            <p:nvPr/>
          </p:nvSpPr>
          <p:spPr>
            <a:xfrm>
              <a:off x="6656035" y="1959214"/>
              <a:ext cx="3005533" cy="412238"/>
            </a:xfrm>
            <a:prstGeom prst="roundRect">
              <a:avLst>
                <a:gd name="adj" fmla="val 50000"/>
              </a:avLst>
            </a:prstGeom>
            <a:solidFill>
              <a:srgbClr val="FF0000">
                <a:alpha val="8902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100" dirty="0" err="1" smtClean="0">
                  <a:latin typeface="Times New Roman" panose="02020603050405020304" pitchFamily="18" charset="0"/>
                  <a:ea typeface="Open Sans Light" panose="020B0306030504020204" pitchFamily="34" charset="0"/>
                  <a:cs typeface="Times New Roman" panose="02020603050405020304" pitchFamily="18" charset="0"/>
                </a:rPr>
                <a:t>Generic</a:t>
              </a:r>
              <a:r>
                <a:rPr lang="fr-FR" sz="1100" dirty="0" smtClean="0">
                  <a:latin typeface="Times New Roman" panose="02020603050405020304" pitchFamily="18" charset="0"/>
                  <a:ea typeface="Open Sans Light" panose="020B0306030504020204" pitchFamily="34" charset="0"/>
                  <a:cs typeface="Times New Roman" panose="02020603050405020304" pitchFamily="18" charset="0"/>
                </a:rPr>
                <a:t> and configurable</a:t>
              </a:r>
              <a:endParaRPr lang="fr-FR" sz="1100" dirty="0">
                <a:latin typeface="Times New Roman" panose="02020603050405020304" pitchFamily="18" charset="0"/>
                <a:ea typeface="Open Sans Light" panose="020B0306030504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Rounded Rectangle 12"/>
            <p:cNvSpPr/>
            <p:nvPr/>
          </p:nvSpPr>
          <p:spPr>
            <a:xfrm>
              <a:off x="6656035" y="2859904"/>
              <a:ext cx="3005533" cy="412238"/>
            </a:xfrm>
            <a:prstGeom prst="roundRect">
              <a:avLst>
                <a:gd name="adj" fmla="val 50000"/>
              </a:avLst>
            </a:prstGeom>
            <a:solidFill>
              <a:srgbClr val="FF0000">
                <a:alpha val="8902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100" dirty="0" err="1" smtClean="0">
                  <a:latin typeface="Times New Roman" panose="02020603050405020304" pitchFamily="18" charset="0"/>
                  <a:ea typeface="Open Sans Light" panose="020B0306030504020204" pitchFamily="34" charset="0"/>
                  <a:cs typeface="Times New Roman" panose="02020603050405020304" pitchFamily="18" charset="0"/>
                </a:rPr>
                <a:t>Deep</a:t>
              </a:r>
              <a:r>
                <a:rPr lang="fr-FR" sz="1100" dirty="0" smtClean="0">
                  <a:latin typeface="Times New Roman" panose="02020603050405020304" pitchFamily="18" charset="0"/>
                  <a:ea typeface="Open Sans Light" panose="020B0306030504020204" pitchFamily="34" charset="0"/>
                  <a:cs typeface="Times New Roman" panose="02020603050405020304" pitchFamily="18" charset="0"/>
                </a:rPr>
                <a:t> Learning Solution</a:t>
              </a:r>
              <a:endParaRPr lang="fr-FR" sz="1100" dirty="0">
                <a:latin typeface="Times New Roman" panose="02020603050405020304" pitchFamily="18" charset="0"/>
                <a:ea typeface="Open Sans Light" panose="020B0306030504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5" name="Groupe 56"/>
            <p:cNvGrpSpPr/>
            <p:nvPr/>
          </p:nvGrpSpPr>
          <p:grpSpPr>
            <a:xfrm>
              <a:off x="317345" y="1625804"/>
              <a:ext cx="1036690" cy="1018542"/>
              <a:chOff x="2909565" y="5073151"/>
              <a:chExt cx="1382254" cy="1358056"/>
            </a:xfrm>
          </p:grpSpPr>
          <p:sp>
            <p:nvSpPr>
              <p:cNvPr id="72" name="Oval 4"/>
              <p:cNvSpPr>
                <a:spLocks noChangeAspect="1"/>
              </p:cNvSpPr>
              <p:nvPr/>
            </p:nvSpPr>
            <p:spPr>
              <a:xfrm>
                <a:off x="2909565" y="5073151"/>
                <a:ext cx="1358056" cy="1358056"/>
              </a:xfrm>
              <a:prstGeom prst="ellipse">
                <a:avLst/>
              </a:prstGeom>
              <a:solidFill>
                <a:schemeClr val="accent1">
                  <a:alpha val="91000"/>
                </a:schemeClr>
              </a:solidFill>
              <a:ln w="9525" cmpd="sng">
                <a:solidFill>
                  <a:schemeClr val="accent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2933764" y="5222699"/>
                <a:ext cx="1358055" cy="12041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50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Open Sans Extrabold" panose="020B0906030804020204" pitchFamily="34" charset="0"/>
                    <a:cs typeface="Times New Roman" panose="02020603050405020304" pitchFamily="18" charset="0"/>
                  </a:rPr>
                  <a:t>60</a:t>
                </a:r>
              </a:p>
              <a:p>
                <a:pPr algn="ctr"/>
                <a:r>
                  <a:rPr lang="en-US" sz="975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ea typeface="Open Sans Light" panose="020B0306030504020204" pitchFamily="34" charset="0"/>
                    <a:cs typeface="Times New Roman" panose="02020603050405020304" pitchFamily="18" charset="0"/>
                  </a:rPr>
                  <a:t>Languages</a:t>
                </a:r>
                <a:endParaRPr lang="en-US" sz="975" dirty="0">
                  <a:solidFill>
                    <a:schemeClr val="bg1"/>
                  </a:solidFill>
                  <a:latin typeface="Times New Roman" panose="02020603050405020304" pitchFamily="18" charset="0"/>
                  <a:ea typeface="Open Sans Light" panose="020B030603050402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56" name="Groupe 63"/>
            <p:cNvGrpSpPr/>
            <p:nvPr/>
          </p:nvGrpSpPr>
          <p:grpSpPr>
            <a:xfrm>
              <a:off x="170089" y="2815243"/>
              <a:ext cx="1341537" cy="1335357"/>
              <a:chOff x="200393" y="4207784"/>
              <a:chExt cx="3228140" cy="3213268"/>
            </a:xfrm>
          </p:grpSpPr>
          <p:pic>
            <p:nvPicPr>
              <p:cNvPr id="61" name="Image 79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885878" y="6651083"/>
                <a:ext cx="1152337" cy="769969"/>
              </a:xfrm>
              <a:prstGeom prst="rect">
                <a:avLst/>
              </a:prstGeom>
            </p:spPr>
          </p:pic>
          <p:pic>
            <p:nvPicPr>
              <p:cNvPr id="62" name="Image 80"/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91396" y="6581839"/>
                <a:ext cx="1041606" cy="694404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</p:pic>
          <p:pic>
            <p:nvPicPr>
              <p:cNvPr id="63" name="Image 81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54373" y="4216116"/>
                <a:ext cx="1101502" cy="732499"/>
              </a:xfrm>
              <a:prstGeom prst="rect">
                <a:avLst/>
              </a:prstGeom>
            </p:spPr>
          </p:pic>
          <p:pic>
            <p:nvPicPr>
              <p:cNvPr id="64" name="Image 82"/>
              <p:cNvPicPr>
                <a:picLocks noChangeAspect="1"/>
              </p:cNvPicPr>
              <p:nvPr/>
            </p:nvPicPr>
            <p:blipFill rotWithShape="1">
              <a:blip r:embed="rId11"/>
              <a:srcRect t="20311" b="22378"/>
              <a:stretch/>
            </p:blipFill>
            <p:spPr>
              <a:xfrm>
                <a:off x="1250479" y="4762459"/>
                <a:ext cx="1089000" cy="624115"/>
              </a:xfrm>
              <a:prstGeom prst="rect">
                <a:avLst/>
              </a:prstGeom>
            </p:spPr>
          </p:pic>
          <p:pic>
            <p:nvPicPr>
              <p:cNvPr id="65" name="Image 83"/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090301" y="4207784"/>
                <a:ext cx="1118655" cy="740831"/>
              </a:xfrm>
              <a:prstGeom prst="rect">
                <a:avLst/>
              </a:prstGeom>
            </p:spPr>
          </p:pic>
          <p:pic>
            <p:nvPicPr>
              <p:cNvPr id="66" name="Image 84"/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329640" y="6195940"/>
                <a:ext cx="1021335" cy="677663"/>
              </a:xfrm>
              <a:prstGeom prst="rect">
                <a:avLst/>
              </a:prstGeom>
            </p:spPr>
          </p:pic>
          <p:pic>
            <p:nvPicPr>
              <p:cNvPr id="67" name="Image 85"/>
              <p:cNvPicPr>
                <a:picLocks noChangeAspect="1"/>
              </p:cNvPicPr>
              <p:nvPr/>
            </p:nvPicPr>
            <p:blipFill rotWithShape="1">
              <a:blip r:embed="rId14"/>
              <a:srcRect l="8109" t="23668" r="7707" b="23577"/>
              <a:stretch/>
            </p:blipFill>
            <p:spPr>
              <a:xfrm>
                <a:off x="391521" y="5902129"/>
                <a:ext cx="1088572" cy="682171"/>
              </a:xfrm>
              <a:prstGeom prst="rect">
                <a:avLst/>
              </a:prstGeom>
            </p:spPr>
          </p:pic>
          <p:pic>
            <p:nvPicPr>
              <p:cNvPr id="68" name="Image 86"/>
              <p:cNvPicPr>
                <a:picLocks noChangeAspect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265762" y="5066344"/>
                <a:ext cx="1084441" cy="721646"/>
              </a:xfrm>
              <a:prstGeom prst="rect">
                <a:avLst/>
              </a:prstGeom>
            </p:spPr>
          </p:pic>
          <p:pic>
            <p:nvPicPr>
              <p:cNvPr id="69" name="Image 87"/>
              <p:cNvPicPr>
                <a:picLocks noChangeAspect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00393" y="5167123"/>
                <a:ext cx="1111356" cy="739556"/>
              </a:xfrm>
              <a:prstGeom prst="rect">
                <a:avLst/>
              </a:prstGeom>
            </p:spPr>
          </p:pic>
          <p:pic>
            <p:nvPicPr>
              <p:cNvPr id="70" name="Image 88"/>
              <p:cNvPicPr>
                <a:picLocks noChangeAspect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336727" y="5912665"/>
                <a:ext cx="1091806" cy="545904"/>
              </a:xfrm>
              <a:prstGeom prst="rect">
                <a:avLst/>
              </a:prstGeom>
            </p:spPr>
          </p:pic>
          <p:pic>
            <p:nvPicPr>
              <p:cNvPr id="71" name="Image 89"/>
              <p:cNvPicPr>
                <a:picLocks noChangeAspect="1"/>
              </p:cNvPicPr>
              <p:nvPr/>
            </p:nvPicPr>
            <p:blipFill rotWithShape="1">
              <a:blip r:embed="rId18"/>
              <a:srcRect t="20020" b="16620"/>
              <a:stretch/>
            </p:blipFill>
            <p:spPr>
              <a:xfrm>
                <a:off x="1277689" y="5421701"/>
                <a:ext cx="1093851" cy="693054"/>
              </a:xfrm>
              <a:prstGeom prst="rect">
                <a:avLst/>
              </a:prstGeom>
            </p:spPr>
          </p:pic>
        </p:grpSp>
        <p:sp>
          <p:nvSpPr>
            <p:cNvPr id="58" name="Left Arrow Callout 55"/>
            <p:cNvSpPr/>
            <p:nvPr/>
          </p:nvSpPr>
          <p:spPr>
            <a:xfrm flipH="1">
              <a:off x="3127330" y="1400345"/>
              <a:ext cx="2806982" cy="4126764"/>
            </a:xfrm>
            <a:prstGeom prst="roundRect">
              <a:avLst/>
            </a:prstGeom>
            <a:solidFill>
              <a:schemeClr val="bg1">
                <a:lumMod val="50000"/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200" b="1" dirty="0">
                  <a:solidFill>
                    <a:srgbClr val="1F497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IA Tools</a:t>
              </a:r>
            </a:p>
            <a:p>
              <a:pPr algn="ctr"/>
              <a:endPara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1400" i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Natural Language Processing</a:t>
              </a:r>
            </a:p>
            <a:p>
              <a:pPr algn="ctr"/>
              <a:r>
                <a:rPr lang="en-US" sz="1400" i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Analysis of massive </a:t>
              </a:r>
            </a:p>
            <a:p>
              <a:pPr algn="ctr"/>
              <a:r>
                <a:rPr lang="en-US" sz="1400" i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multimedia data</a:t>
              </a:r>
            </a:p>
            <a:p>
              <a:pPr algn="ctr"/>
              <a:r>
                <a:rPr lang="en-US" sz="1400" i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texts, videos, images</a:t>
              </a:r>
            </a:p>
            <a:p>
              <a:pPr algn="ctr"/>
              <a:r>
                <a:rPr lang="en-US" sz="1100" dirty="0">
                  <a:solidFill>
                    <a:srgbClr val="1F497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Search engine</a:t>
              </a:r>
            </a:p>
            <a:p>
              <a:pPr algn="ctr"/>
              <a:r>
                <a:rPr lang="en-US" sz="1100" dirty="0">
                  <a:solidFill>
                    <a:srgbClr val="1F497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Data Mining </a:t>
              </a:r>
            </a:p>
            <a:p>
              <a:pPr algn="ctr"/>
              <a:r>
                <a:rPr lang="en-US" sz="1100" dirty="0" smtClean="0">
                  <a:solidFill>
                    <a:srgbClr val="1F497D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Chatbot</a:t>
              </a:r>
              <a:endParaRPr lang="fr-FR" sz="1100" dirty="0">
                <a:solidFill>
                  <a:schemeClr val="tx1"/>
                </a:solidFill>
                <a:latin typeface="Times New Roman" panose="02020603050405020304" pitchFamily="18" charset="0"/>
                <a:ea typeface="Open Sans Semibold" panose="020B0706030804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Rounded Rectangle 12"/>
            <p:cNvSpPr/>
            <p:nvPr/>
          </p:nvSpPr>
          <p:spPr>
            <a:xfrm>
              <a:off x="6656035" y="3655684"/>
              <a:ext cx="3007403" cy="412238"/>
            </a:xfrm>
            <a:prstGeom prst="roundRect">
              <a:avLst>
                <a:gd name="adj" fmla="val 50000"/>
              </a:avLst>
            </a:prstGeom>
            <a:solidFill>
              <a:srgbClr val="FF0000">
                <a:alpha val="8902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100" dirty="0">
                  <a:latin typeface="Times New Roman" panose="02020603050405020304" pitchFamily="18" charset="0"/>
                  <a:ea typeface="Open Sans Light" panose="020B0306030504020204" pitchFamily="34" charset="0"/>
                  <a:cs typeface="Times New Roman" panose="02020603050405020304" pitchFamily="18" charset="0"/>
                </a:rPr>
                <a:t>Open Source &amp; </a:t>
              </a:r>
              <a:r>
                <a:rPr lang="fr-FR" sz="1100" dirty="0" smtClean="0">
                  <a:latin typeface="Times New Roman" panose="02020603050405020304" pitchFamily="18" charset="0"/>
                  <a:ea typeface="Open Sans Light" panose="020B0306030504020204" pitchFamily="34" charset="0"/>
                  <a:cs typeface="Times New Roman" panose="02020603050405020304" pitchFamily="18" charset="0"/>
                </a:rPr>
                <a:t>CEA </a:t>
              </a:r>
              <a:r>
                <a:rPr lang="fr-FR" sz="1100" dirty="0" err="1" smtClean="0">
                  <a:latin typeface="Times New Roman" panose="02020603050405020304" pitchFamily="18" charset="0"/>
                  <a:ea typeface="Open Sans Light" panose="020B0306030504020204" pitchFamily="34" charset="0"/>
                  <a:cs typeface="Times New Roman" panose="02020603050405020304" pitchFamily="18" charset="0"/>
                </a:rPr>
                <a:t>propretary</a:t>
              </a:r>
              <a:endParaRPr lang="fr-FR" sz="1100" dirty="0">
                <a:latin typeface="Times New Roman" panose="02020603050405020304" pitchFamily="18" charset="0"/>
                <a:ea typeface="Open Sans Light" panose="020B030603050402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4" name="Espace réservé du contenu 1"/>
          <p:cNvSpPr txBox="1">
            <a:spLocks/>
          </p:cNvSpPr>
          <p:nvPr/>
        </p:nvSpPr>
        <p:spPr>
          <a:xfrm>
            <a:off x="207734" y="4902849"/>
            <a:ext cx="7954256" cy="174329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57175" indent="-2571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25000"/>
              <a:buFont typeface="Arial" pitchFamily="34" charset="0"/>
              <a:buChar char="•"/>
              <a:defRPr sz="15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601266" indent="-270272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SzPct val="125000"/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78681" indent="-214313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25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78731" indent="-215504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25000"/>
              <a:buFont typeface="Arial" pitchFamily="34" charset="0"/>
              <a:buChar char="•"/>
              <a:defRPr sz="105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1614488" indent="-85725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SzPct val="125000"/>
              <a:buFont typeface="Arial" panose="020B0604020202020204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fr-FR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fr-F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536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8"/>
          </p:nvPr>
        </p:nvSpPr>
        <p:spPr>
          <a:xfrm>
            <a:off x="359251" y="1257300"/>
            <a:ext cx="8029173" cy="5052020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Natural Language Processing (NLP)  </a:t>
            </a:r>
            <a:r>
              <a:rPr lang="en-US" sz="1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extraction and summary of information from </a:t>
            </a:r>
            <a:r>
              <a:rPr lang="en-US" sz="1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heterogeneous </a:t>
            </a:r>
            <a:r>
              <a:rPr lang="en-US" sz="1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creation of a common lexicon </a:t>
            </a:r>
            <a:r>
              <a:rPr lang="en-US" sz="1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facilitate cross-border exchanges :</a:t>
            </a:r>
            <a:endParaRPr lang="fr-FR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existing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textual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documents  </a:t>
            </a:r>
            <a:r>
              <a:rPr lang="fr-FR" sz="1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fr-F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NLP </a:t>
            </a:r>
            <a:r>
              <a:rPr lang="fr-FR" sz="11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fr-FR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conversion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a </a:t>
            </a:r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lexicon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Intervention </a:t>
            </a:r>
            <a:r>
              <a:rPr lang="fr-F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report, </a:t>
            </a:r>
            <a:r>
              <a:rPr lang="fr-F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forensic</a:t>
            </a:r>
            <a:r>
              <a:rPr lang="fr-F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investigation report </a:t>
            </a:r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voice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input  </a:t>
            </a:r>
            <a: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NLP </a:t>
            </a:r>
            <a: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conversion to </a:t>
            </a:r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structured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report compatible </a:t>
            </a:r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lexicon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Dynamic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adaptation to the </a:t>
            </a:r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evolving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aspect of </a:t>
            </a:r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forensic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technologies</a:t>
            </a:r>
          </a:p>
          <a:p>
            <a:pPr lvl="1"/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Challenges</a:t>
            </a:r>
          </a:p>
          <a:p>
            <a:pPr lvl="1"/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Multilingual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domains</a:t>
            </a: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Scarce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fr-F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heterogenous</a:t>
            </a: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</a:t>
            </a:r>
          </a:p>
          <a:p>
            <a:endParaRPr lang="fr-FR" sz="18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r-FR" dirty="0" smtClean="0"/>
              <a:t>How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technology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address</a:t>
            </a:r>
            <a:r>
              <a:rPr lang="fr-FR" dirty="0" smtClean="0"/>
              <a:t> challenges in FCT-01-02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4166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Project </a:t>
            </a:r>
            <a:r>
              <a:rPr lang="nb-NO" dirty="0" err="1"/>
              <a:t>participants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Existing consortium</a:t>
            </a:r>
            <a:r>
              <a:rPr lang="en-GB" dirty="0" smtClean="0"/>
              <a:t>: no</a:t>
            </a:r>
            <a:endParaRPr lang="en-GB" dirty="0"/>
          </a:p>
          <a:p>
            <a:pPr lvl="1"/>
            <a:r>
              <a:rPr lang="en-GB" dirty="0"/>
              <a:t>Proposed </a:t>
            </a:r>
            <a:r>
              <a:rPr lang="en-GB" dirty="0" smtClean="0"/>
              <a:t>coordinator:</a:t>
            </a:r>
            <a:r>
              <a:rPr lang="en-GB" i="1" dirty="0" smtClean="0"/>
              <a:t>  no</a:t>
            </a:r>
          </a:p>
          <a:p>
            <a:endParaRPr lang="en-GB" dirty="0"/>
          </a:p>
          <a:p>
            <a:r>
              <a:rPr lang="en-GB" dirty="0"/>
              <a:t>Looking for </a:t>
            </a:r>
            <a:r>
              <a:rPr lang="en-GB" dirty="0" smtClean="0"/>
              <a:t>a consortium</a:t>
            </a:r>
            <a:endParaRPr lang="en-GB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4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Name </a:t>
            </a:r>
            <a:r>
              <a:rPr lang="nl-NL" dirty="0" err="1">
                <a:solidFill>
                  <a:schemeClr val="bg1"/>
                </a:solidFill>
              </a:rPr>
              <a:t>and</a:t>
            </a:r>
            <a:r>
              <a:rPr lang="nl-NL" dirty="0">
                <a:solidFill>
                  <a:schemeClr val="bg1"/>
                </a:solidFill>
              </a:rPr>
              <a:t> e-mail of </a:t>
            </a:r>
            <a:r>
              <a:rPr lang="nl-NL" dirty="0" err="1">
                <a:solidFill>
                  <a:schemeClr val="bg1"/>
                </a:solidFill>
              </a:rPr>
              <a:t>proposer</a:t>
            </a:r>
            <a:r>
              <a:rPr lang="nl-NL" dirty="0">
                <a:solidFill>
                  <a:schemeClr val="bg1"/>
                </a:solidFill>
              </a:rPr>
              <a:t>/presenter</a:t>
            </a: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11D5B47-CF55-4D7E-8084-947E4FE2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250107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</TotalTime>
  <Words>217</Words>
  <Application>Microsoft Office PowerPoint</Application>
  <PresentationFormat>Affichage à l'écran (4:3)</PresentationFormat>
  <Paragraphs>50</Paragraphs>
  <Slides>4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4" baseType="lpstr">
      <vt:lpstr>Arial</vt:lpstr>
      <vt:lpstr>Calibri</vt:lpstr>
      <vt:lpstr>Cambria</vt:lpstr>
      <vt:lpstr>Open Sans</vt:lpstr>
      <vt:lpstr>Open Sans Extrabold</vt:lpstr>
      <vt:lpstr>Open Sans Light</vt:lpstr>
      <vt:lpstr>Open Sans Semibold</vt:lpstr>
      <vt:lpstr>Times New Roman</vt:lpstr>
      <vt:lpstr>Wingdings</vt:lpstr>
      <vt:lpstr>Adjacency</vt:lpstr>
      <vt:lpstr>Better understanding the influence of organisational cultures and human interactions in the forensic context as well as a common lexicon </vt:lpstr>
      <vt:lpstr>Présentation PowerPoint</vt:lpstr>
      <vt:lpstr>Présentation PowerPoint</vt:lpstr>
      <vt:lpstr>Project participants</vt:lpstr>
    </vt:vector>
  </TitlesOfParts>
  <Company>SINTEF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bsa</dc:creator>
  <cp:lastModifiedBy>NAUDET Sylvie</cp:lastModifiedBy>
  <cp:revision>79</cp:revision>
  <cp:lastPrinted>2012-04-11T09:19:10Z</cp:lastPrinted>
  <dcterms:created xsi:type="dcterms:W3CDTF">2012-04-10T09:21:31Z</dcterms:created>
  <dcterms:modified xsi:type="dcterms:W3CDTF">2022-05-10T15:55:39Z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