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0" r:id="rId4"/>
    <p:sldId id="259" r:id="rId5"/>
  </p:sldIdLst>
  <p:sldSz cx="9144000" cy="6858000" type="screen4x3"/>
  <p:notesSz cx="6888163" cy="100187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e-Frech, Isabelle" initials="LI" lastIdx="1" clrIdx="0">
    <p:extLst>
      <p:ext uri="{19B8F6BF-5375-455C-9EA6-DF929625EA0E}">
        <p15:presenceInfo xmlns:p15="http://schemas.microsoft.com/office/powerpoint/2012/main" userId="S-1-5-21-117609710-1708537768-839522115-5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88410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59"/>
    <p:restoredTop sz="95934"/>
  </p:normalViewPr>
  <p:slideViewPr>
    <p:cSldViewPr>
      <p:cViewPr varScale="1">
        <p:scale>
          <a:sx n="73" d="100"/>
          <a:sy n="73" d="100"/>
        </p:scale>
        <p:origin x="72" y="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148" y="-102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8BBC9A57-E74E-46E1-802D-7A22AF04449B}" type="datetimeFigureOut">
              <a:rPr lang="nb-NO" smtClean="0"/>
              <a:t>15.04.2022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002BEE95-CAE1-4F76-9BA5-67014284A103}" type="slidenum">
              <a:rPr lang="nb-NO" smtClean="0"/>
              <a:t>‹N›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E552AE16-7661-4E0B-A4D1-B7861D0EB727}" type="datetimeFigureOut">
              <a:rPr lang="nb-NO" smtClean="0"/>
              <a:t>15.04.2022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36ADF38B-621D-4BCD-89A9-FBD666408DA6}" type="slidenum">
              <a:rPr lang="nb-NO" smtClean="0"/>
              <a:t>‹N›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72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44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71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633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73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B791-8C77-4131-8050-7A4FF8BE2C3F}" type="datetime1">
              <a:rPr lang="nb-NO" smtClean="0"/>
              <a:t>15.04.2022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BE01-EF28-4328-A547-63D203B7BB90}" type="datetime1">
              <a:rPr lang="nb-NO" smtClean="0"/>
              <a:t>15.04.2022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3837-941D-41DE-A61A-77DD77D7AEB6}" type="datetime1">
              <a:rPr lang="nb-NO" smtClean="0"/>
              <a:t>15.04.2022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68128" y="1296968"/>
            <a:ext cx="2438399" cy="365760"/>
          </a:xfrm>
        </p:spPr>
        <p:txBody>
          <a:bodyPr/>
          <a:lstStyle/>
          <a:p>
            <a:fld id="{04F6F1DB-EB88-413C-BE21-80BDD3483E0D}" type="datetime1">
              <a:rPr lang="nb-NO" smtClean="0"/>
              <a:t>15.04.2022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SMIG2012  - Louvain 22-23 May 2012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619-7BC7-410B-B2E3-9D711E67A1CD}" type="datetime1">
              <a:rPr lang="nb-NO" smtClean="0"/>
              <a:t>15.04.2022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AF34-FB92-4B61-BC7B-F6E9B072AB18}" type="datetime1">
              <a:rPr lang="nb-NO" smtClean="0"/>
              <a:t>15.04.2022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0EC-802F-4532-A769-F1C0B6544333}" type="datetime1">
              <a:rPr lang="nb-NO" smtClean="0"/>
              <a:t>15.04.2022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D048-18E1-4BEB-A2DD-F65FB75A24BB}" type="datetime1">
              <a:rPr lang="nb-NO" smtClean="0"/>
              <a:t>15.04.2022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5AD-3789-49A4-AF87-FE3AC1CFCB3C}" type="datetime1">
              <a:rPr lang="nb-NO" smtClean="0"/>
              <a:t>15.04.2022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B6D3-E0C4-455A-8EFE-7DFF1BF7361E}" type="datetime1">
              <a:rPr lang="nb-NO" smtClean="0"/>
              <a:t>15.04.2022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16A6-E50A-4936-BCE0-8EAA216B402B}" type="datetime1">
              <a:rPr lang="nb-NO" smtClean="0"/>
              <a:t>15.04.2022</a:t>
            </a:fld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‹N›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5326606-9769-45B9-B145-D32B89908B05}" type="slidenum">
              <a:rPr lang="nb-NO" smtClean="0"/>
              <a:t>‹N›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0FBF4F-7021-410B-B4ED-71D3FC67930E}" type="datetime1">
              <a:rPr lang="nb-NO" smtClean="0"/>
              <a:t>15.04.2022</a:t>
            </a:fld>
            <a:endParaRPr lang="nb-NO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B9BEB5F-9397-4989-92C3-B6F972B171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158"/>
            <a:ext cx="1162284" cy="382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0940"/>
            <a:ext cx="2458616" cy="2271996"/>
          </a:xfrm>
        </p:spPr>
        <p:txBody>
          <a:bodyPr>
            <a:noAutofit/>
          </a:bodyPr>
          <a:lstStyle/>
          <a:p>
            <a:pPr algn="r"/>
            <a:r>
              <a:rPr lang="nb-NO" sz="4000" b="1" dirty="0"/>
              <a:t>CARNAGE</a:t>
            </a:r>
            <a:r>
              <a:rPr lang="nb-NO" sz="4000" dirty="0"/>
              <a:t> </a:t>
            </a:r>
            <a:br>
              <a:rPr lang="nb-NO" sz="4000" dirty="0"/>
            </a:br>
            <a:r>
              <a:rPr lang="it-IT" sz="2400" b="1" u="sng" dirty="0" err="1"/>
              <a:t>C</a:t>
            </a:r>
            <a:r>
              <a:rPr lang="it-IT" sz="2400" dirty="0" err="1"/>
              <a:t>ountering</a:t>
            </a:r>
            <a:r>
              <a:rPr lang="it-IT" sz="2400" dirty="0"/>
              <a:t>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err="1" smtClean="0"/>
              <a:t>r</a:t>
            </a:r>
            <a:r>
              <a:rPr lang="it-IT" sz="2400" b="1" u="sng" dirty="0" err="1" smtClean="0"/>
              <a:t>A</a:t>
            </a:r>
            <a:r>
              <a:rPr lang="it-IT" sz="2400" dirty="0" err="1" smtClean="0"/>
              <a:t>dicalisation</a:t>
            </a:r>
            <a:r>
              <a:rPr lang="it-IT" sz="2400" dirty="0" smtClean="0"/>
              <a:t> </a:t>
            </a:r>
            <a:br>
              <a:rPr lang="it-IT" sz="2400" dirty="0" smtClean="0"/>
            </a:br>
            <a:r>
              <a:rPr lang="it-IT" sz="2400" dirty="0" err="1" smtClean="0"/>
              <a:t>th</a:t>
            </a:r>
            <a:r>
              <a:rPr lang="it-IT" sz="2400" b="1" u="sng" dirty="0" err="1" smtClean="0"/>
              <a:t>R</a:t>
            </a:r>
            <a:r>
              <a:rPr lang="it-IT" sz="2400" dirty="0" err="1" smtClean="0"/>
              <a:t>ough</a:t>
            </a:r>
            <a:r>
              <a:rPr lang="it-IT" sz="2400" dirty="0" smtClean="0"/>
              <a:t> </a:t>
            </a:r>
            <a:r>
              <a:rPr lang="it-IT" sz="2400" dirty="0" err="1"/>
              <a:t>o</a:t>
            </a:r>
            <a:r>
              <a:rPr lang="it-IT" sz="2400" b="1" u="sng" dirty="0" err="1"/>
              <a:t>N</a:t>
            </a:r>
            <a:r>
              <a:rPr lang="it-IT" sz="2400" dirty="0" err="1"/>
              <a:t>line</a:t>
            </a:r>
            <a:r>
              <a:rPr lang="it-IT" sz="2400" dirty="0"/>
              <a:t>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err="1" smtClean="0"/>
              <a:t>g</a:t>
            </a:r>
            <a:r>
              <a:rPr lang="it-IT" sz="2400" b="1" u="sng" dirty="0" err="1" smtClean="0"/>
              <a:t>A</a:t>
            </a:r>
            <a:r>
              <a:rPr lang="it-IT" sz="2400" dirty="0" err="1" smtClean="0"/>
              <a:t>min</a:t>
            </a:r>
            <a:r>
              <a:rPr lang="it-IT" sz="2400" b="1" u="sng" dirty="0" err="1" smtClean="0"/>
              <a:t>G</a:t>
            </a:r>
            <a:r>
              <a:rPr lang="it-IT" sz="2400" dirty="0"/>
              <a:t> cultur</a:t>
            </a:r>
            <a:r>
              <a:rPr lang="it-IT" sz="2400" b="1" u="sng" dirty="0"/>
              <a:t>E</a:t>
            </a:r>
            <a:endParaRPr lang="nb-NO" sz="24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9488" y="3212976"/>
            <a:ext cx="7620000" cy="48896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100" i="1" dirty="0"/>
              <a:t>Alessandro </a:t>
            </a:r>
            <a:r>
              <a:rPr lang="en-GB" sz="2100" i="1" dirty="0" smtClean="0"/>
              <a:t>MARANI</a:t>
            </a:r>
            <a:br>
              <a:rPr lang="en-GB" sz="2100" i="1" dirty="0" smtClean="0"/>
            </a:br>
            <a:r>
              <a:rPr lang="en-GB" sz="2100" i="1" dirty="0" smtClean="0"/>
              <a:t>alessandro.marani@zanasi-alessandro.eu</a:t>
            </a:r>
          </a:p>
          <a:p>
            <a:endParaRPr lang="it-IT" sz="2100" dirty="0" smtClean="0"/>
          </a:p>
          <a:p>
            <a:endParaRPr lang="it-IT" sz="2100" dirty="0"/>
          </a:p>
          <a:p>
            <a:endParaRPr lang="en-GB" sz="2100" dirty="0"/>
          </a:p>
          <a:p>
            <a:r>
              <a:rPr lang="en-GB" sz="2100" dirty="0" smtClean="0"/>
              <a:t>Role</a:t>
            </a:r>
            <a:r>
              <a:rPr lang="en-GB" sz="2100" dirty="0"/>
              <a:t>: </a:t>
            </a:r>
            <a:r>
              <a:rPr lang="en-GB" sz="2100" i="1" dirty="0"/>
              <a:t>proposed coordinator</a:t>
            </a:r>
            <a:endParaRPr lang="en-GB" sz="2100" dirty="0"/>
          </a:p>
          <a:p>
            <a:r>
              <a:rPr lang="en-GB" sz="2100" dirty="0"/>
              <a:t>Proposal activity: </a:t>
            </a:r>
            <a:br>
              <a:rPr lang="en-GB" sz="2100" dirty="0"/>
            </a:br>
            <a:r>
              <a:rPr lang="en-GB" sz="2100" dirty="0" smtClean="0"/>
              <a:t>HORIZON-CLE3-2022-FCT-01-03</a:t>
            </a:r>
            <a:endParaRPr lang="en-GB" sz="2100" i="1" dirty="0"/>
          </a:p>
          <a:p>
            <a:endParaRPr lang="en-GB" sz="210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1</a:t>
            </a:fld>
            <a:endParaRPr lang="nb-NO" dirty="0"/>
          </a:p>
        </p:txBody>
      </p:sp>
      <p:sp>
        <p:nvSpPr>
          <p:cNvPr id="2" name="Tekstvak 1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Alessandro MARANI - alessandro.marani@zanasi-alessandro.eu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C372B50-0E4A-C44A-BE2A-063F38F91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05064"/>
            <a:ext cx="3960440" cy="99011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CED9BF7-BD16-2A45-B1A5-37D7E06B7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259" y="838920"/>
            <a:ext cx="4945941" cy="18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Proposal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9160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en-GB" sz="2400" i="1" dirty="0" smtClean="0"/>
              <a:t>In-depth </a:t>
            </a:r>
            <a:r>
              <a:rPr lang="en-GB" sz="2400" i="1" dirty="0"/>
              <a:t>analysis of the </a:t>
            </a:r>
            <a:r>
              <a:rPr lang="en-GB" sz="2400" b="1" i="1" dirty="0"/>
              <a:t>use of online gaming culture by violent extremists</a:t>
            </a:r>
            <a:r>
              <a:rPr lang="en-GB" sz="2400" i="1" dirty="0"/>
              <a:t>, their recruitment techniques, tools and modus operandi.</a:t>
            </a:r>
          </a:p>
          <a:p>
            <a:pPr marL="114300" indent="0" algn="just">
              <a:buNone/>
            </a:pPr>
            <a:endParaRPr lang="en-GB" sz="2400" i="1" dirty="0"/>
          </a:p>
          <a:p>
            <a:pPr algn="just"/>
            <a:r>
              <a:rPr lang="en-GB" sz="2400" i="1" dirty="0"/>
              <a:t>N</a:t>
            </a:r>
            <a:r>
              <a:rPr lang="en-GB" sz="2400" i="1" dirty="0" smtClean="0"/>
              <a:t>ew </a:t>
            </a:r>
            <a:r>
              <a:rPr lang="en-GB" sz="2400" i="1" dirty="0"/>
              <a:t>tools and recommendations </a:t>
            </a:r>
            <a:r>
              <a:rPr lang="en-GB" sz="2400" i="1" dirty="0" smtClean="0"/>
              <a:t>targeting </a:t>
            </a:r>
            <a:r>
              <a:rPr lang="en-GB" sz="2400" b="1" i="1" dirty="0" smtClean="0"/>
              <a:t>chatrooms</a:t>
            </a:r>
            <a:r>
              <a:rPr lang="en-GB" sz="2400" i="1" dirty="0"/>
              <a:t>, </a:t>
            </a:r>
            <a:r>
              <a:rPr lang="en-GB" sz="2400" b="1" i="1" dirty="0"/>
              <a:t>forums</a:t>
            </a:r>
            <a:r>
              <a:rPr lang="en-GB" sz="2400" i="1" dirty="0"/>
              <a:t> </a:t>
            </a:r>
            <a:r>
              <a:rPr lang="en-GB" sz="2400" b="1" i="1" dirty="0"/>
              <a:t>and social media platforms </a:t>
            </a:r>
            <a:r>
              <a:rPr lang="en-GB" sz="2400" i="1" dirty="0" smtClean="0"/>
              <a:t>(e.g. Twitch</a:t>
            </a:r>
            <a:r>
              <a:rPr lang="en-GB" sz="2400" i="1" dirty="0"/>
              <a:t>, Discord, Reddit, </a:t>
            </a:r>
            <a:r>
              <a:rPr lang="en-GB" sz="2400" i="1" dirty="0" smtClean="0"/>
              <a:t>Steam). </a:t>
            </a:r>
            <a:endParaRPr lang="en-GB" sz="2400" i="1" dirty="0"/>
          </a:p>
          <a:p>
            <a:pPr algn="just"/>
            <a:endParaRPr lang="en-GB" sz="2400" i="1" dirty="0"/>
          </a:p>
          <a:p>
            <a:pPr algn="just"/>
            <a:r>
              <a:rPr lang="en-GB" sz="2400" i="1" dirty="0" smtClean="0"/>
              <a:t>Objective: </a:t>
            </a:r>
            <a:r>
              <a:rPr lang="en-GB" sz="2400" b="1" i="1" dirty="0" smtClean="0"/>
              <a:t>improving </a:t>
            </a:r>
            <a:r>
              <a:rPr lang="en-GB" sz="2400" b="1" i="1" dirty="0"/>
              <a:t>the awareness </a:t>
            </a:r>
            <a:r>
              <a:rPr lang="en-GB" sz="2400" i="1" dirty="0" smtClean="0"/>
              <a:t>of: </a:t>
            </a:r>
          </a:p>
          <a:p>
            <a:pPr lvl="1" algn="just"/>
            <a:r>
              <a:rPr lang="en-GB" sz="2200" i="1" dirty="0"/>
              <a:t>LEAs/Security Practitioners </a:t>
            </a:r>
          </a:p>
          <a:p>
            <a:pPr lvl="1" algn="just"/>
            <a:r>
              <a:rPr lang="en-GB" sz="2200" i="1" dirty="0"/>
              <a:t>c</a:t>
            </a:r>
            <a:r>
              <a:rPr lang="en-GB" sz="2200" i="1" dirty="0" smtClean="0"/>
              <a:t>ivil society</a:t>
            </a:r>
            <a:r>
              <a:rPr lang="en-GB" sz="2200" i="1" dirty="0" smtClean="0"/>
              <a:t>, </a:t>
            </a:r>
          </a:p>
          <a:p>
            <a:pPr lvl="1" algn="just"/>
            <a:r>
              <a:rPr lang="en-GB" sz="2200" i="1" dirty="0" smtClean="0"/>
              <a:t>gaming </a:t>
            </a:r>
            <a:r>
              <a:rPr lang="en-GB" sz="2200" i="1" dirty="0" smtClean="0"/>
              <a:t>industry, </a:t>
            </a:r>
            <a:r>
              <a:rPr lang="en-GB" sz="2200" i="1" dirty="0"/>
              <a:t>and </a:t>
            </a:r>
            <a:endParaRPr lang="en-GB" sz="2200" i="1" dirty="0" smtClean="0"/>
          </a:p>
          <a:p>
            <a:pPr lvl="1" algn="just"/>
            <a:r>
              <a:rPr lang="en-GB" sz="2200" i="1" dirty="0" smtClean="0"/>
              <a:t>youth</a:t>
            </a:r>
            <a:r>
              <a:rPr lang="en-GB" sz="2200" i="1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2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Alessandro MARANI - alessandro.marani@zanasi-alessandro.eu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AA75F91-6D24-4080-90C8-2912531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04803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ccia a destra con strisce 78"/>
          <p:cNvSpPr/>
          <p:nvPr/>
        </p:nvSpPr>
        <p:spPr>
          <a:xfrm rot="5400000">
            <a:off x="5022353" y="3524914"/>
            <a:ext cx="2906549" cy="2806285"/>
          </a:xfrm>
          <a:prstGeom prst="stripedRightArrow">
            <a:avLst>
              <a:gd name="adj1" fmla="val 83286"/>
              <a:gd name="adj2" fmla="val 50000"/>
            </a:avLst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8" name="Rettangolo con angoli ritagliati in diagonale 77"/>
          <p:cNvSpPr/>
          <p:nvPr/>
        </p:nvSpPr>
        <p:spPr>
          <a:xfrm flipH="1">
            <a:off x="2193287" y="936514"/>
            <a:ext cx="2348186" cy="3233925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>
                <a:solidFill>
                  <a:schemeClr val="tx1"/>
                </a:solidFill>
              </a:rPr>
              <a:t>Evalutation</a:t>
            </a:r>
            <a:r>
              <a:rPr lang="it-IT" sz="2400" dirty="0" smtClean="0">
                <a:solidFill>
                  <a:schemeClr val="tx1"/>
                </a:solidFill>
              </a:rPr>
              <a:t/>
            </a:r>
            <a:br>
              <a:rPr lang="it-IT" sz="2400" dirty="0" smtClean="0">
                <a:solidFill>
                  <a:schemeClr val="tx1"/>
                </a:solidFill>
              </a:rPr>
            </a:b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of </a:t>
            </a:r>
            <a:r>
              <a:rPr lang="it-IT" sz="2400" dirty="0" err="1">
                <a:solidFill>
                  <a:schemeClr val="tx1"/>
                </a:solidFill>
              </a:rPr>
              <a:t>risks</a:t>
            </a:r>
            <a:r>
              <a:rPr lang="it-IT" sz="2400" dirty="0">
                <a:solidFill>
                  <a:schemeClr val="tx1"/>
                </a:solidFill>
              </a:rPr>
              <a:t> of</a:t>
            </a: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 err="1">
                <a:solidFill>
                  <a:schemeClr val="tx1"/>
                </a:solidFill>
              </a:rPr>
              <a:t>radicalisation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through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online </a:t>
            </a:r>
            <a:r>
              <a:rPr lang="it-IT" sz="2400" dirty="0" err="1">
                <a:solidFill>
                  <a:schemeClr val="tx1"/>
                </a:solidFill>
              </a:rPr>
              <a:t>gaming</a:t>
            </a:r>
            <a:r>
              <a:rPr lang="it-IT" sz="2400" dirty="0">
                <a:solidFill>
                  <a:schemeClr val="tx1"/>
                </a:solidFill>
              </a:rPr>
              <a:t> culture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217168" cy="1143000"/>
          </a:xfrm>
        </p:spPr>
        <p:txBody>
          <a:bodyPr>
            <a:noAutofit/>
          </a:bodyPr>
          <a:lstStyle/>
          <a:p>
            <a:pPr algn="r"/>
            <a:r>
              <a:rPr lang="nb-NO" sz="4400" dirty="0" smtClean="0"/>
              <a:t>CARNAGE structure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3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Alessandro MARANI - alessandro.marani@zanasi-alessandro.eu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AA75F91-6D24-4080-90C8-2912531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grpSp>
        <p:nvGrpSpPr>
          <p:cNvPr id="50" name="Gruppo 49"/>
          <p:cNvGrpSpPr/>
          <p:nvPr/>
        </p:nvGrpSpPr>
        <p:grpSpPr>
          <a:xfrm>
            <a:off x="3365287" y="528080"/>
            <a:ext cx="1620011" cy="1403631"/>
            <a:chOff x="647733" y="2428115"/>
            <a:chExt cx="2019977" cy="1750175"/>
          </a:xfrm>
        </p:grpSpPr>
        <p:grpSp>
          <p:nvGrpSpPr>
            <p:cNvPr id="43" name="Gruppo 42"/>
            <p:cNvGrpSpPr/>
            <p:nvPr/>
          </p:nvGrpSpPr>
          <p:grpSpPr>
            <a:xfrm>
              <a:off x="647733" y="2428115"/>
              <a:ext cx="1226471" cy="1226471"/>
              <a:chOff x="533167" y="1504076"/>
              <a:chExt cx="2422836" cy="2422836"/>
            </a:xfrm>
          </p:grpSpPr>
          <p:sp>
            <p:nvSpPr>
              <p:cNvPr id="41" name="Stella a 12 punte 40"/>
              <p:cNvSpPr/>
              <p:nvPr/>
            </p:nvSpPr>
            <p:spPr>
              <a:xfrm>
                <a:off x="533167" y="1504076"/>
                <a:ext cx="2422836" cy="2422836"/>
              </a:xfrm>
              <a:prstGeom prst="star12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e 41"/>
              <p:cNvSpPr/>
              <p:nvPr/>
            </p:nvSpPr>
            <p:spPr>
              <a:xfrm>
                <a:off x="1410000" y="2380902"/>
                <a:ext cx="669549" cy="669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uppo 43"/>
            <p:cNvGrpSpPr/>
            <p:nvPr/>
          </p:nvGrpSpPr>
          <p:grpSpPr>
            <a:xfrm>
              <a:off x="1800442" y="2730986"/>
              <a:ext cx="867268" cy="867268"/>
              <a:chOff x="533167" y="1504076"/>
              <a:chExt cx="2422836" cy="2422836"/>
            </a:xfrm>
          </p:grpSpPr>
          <p:sp>
            <p:nvSpPr>
              <p:cNvPr id="45" name="Stella a 12 punte 44"/>
              <p:cNvSpPr/>
              <p:nvPr/>
            </p:nvSpPr>
            <p:spPr>
              <a:xfrm>
                <a:off x="533167" y="1504076"/>
                <a:ext cx="2422836" cy="2422836"/>
              </a:xfrm>
              <a:prstGeom prst="star12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e 45"/>
              <p:cNvSpPr/>
              <p:nvPr/>
            </p:nvSpPr>
            <p:spPr>
              <a:xfrm>
                <a:off x="1410000" y="2380902"/>
                <a:ext cx="669549" cy="669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uppo 46"/>
            <p:cNvGrpSpPr/>
            <p:nvPr/>
          </p:nvGrpSpPr>
          <p:grpSpPr>
            <a:xfrm>
              <a:off x="1611197" y="3504987"/>
              <a:ext cx="673303" cy="673303"/>
              <a:chOff x="533167" y="1504076"/>
              <a:chExt cx="2422836" cy="2422836"/>
            </a:xfrm>
          </p:grpSpPr>
          <p:sp>
            <p:nvSpPr>
              <p:cNvPr id="48" name="Stella a 12 punte 47"/>
              <p:cNvSpPr/>
              <p:nvPr/>
            </p:nvSpPr>
            <p:spPr>
              <a:xfrm>
                <a:off x="533167" y="1504076"/>
                <a:ext cx="2422836" cy="2422836"/>
              </a:xfrm>
              <a:prstGeom prst="star12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e 48"/>
              <p:cNvSpPr/>
              <p:nvPr/>
            </p:nvSpPr>
            <p:spPr>
              <a:xfrm>
                <a:off x="1410000" y="2380902"/>
                <a:ext cx="669549" cy="669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1" name="Pergamena 1 50"/>
          <p:cNvSpPr/>
          <p:nvPr/>
        </p:nvSpPr>
        <p:spPr>
          <a:xfrm>
            <a:off x="4790633" y="2049108"/>
            <a:ext cx="3369991" cy="1436409"/>
          </a:xfrm>
          <a:prstGeom prst="verticalScroll">
            <a:avLst>
              <a:gd name="adj" fmla="val 1712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Tools and</a:t>
            </a:r>
            <a:br>
              <a:rPr lang="it-IT" sz="2400" dirty="0" smtClean="0">
                <a:solidFill>
                  <a:schemeClr val="tx1"/>
                </a:solidFill>
              </a:rPr>
            </a:br>
            <a:r>
              <a:rPr lang="it-IT" sz="2400" dirty="0" err="1" smtClean="0">
                <a:solidFill>
                  <a:schemeClr val="tx1"/>
                </a:solidFill>
              </a:rPr>
              <a:t>recommendations</a:t>
            </a:r>
            <a:endParaRPr lang="it-IT" sz="2400" dirty="0">
              <a:solidFill>
                <a:schemeClr val="tx1"/>
              </a:solidFill>
            </a:endParaRPr>
          </a:p>
        </p:txBody>
      </p:sp>
      <p:grpSp>
        <p:nvGrpSpPr>
          <p:cNvPr id="74" name="Gruppo 73"/>
          <p:cNvGrpSpPr/>
          <p:nvPr/>
        </p:nvGrpSpPr>
        <p:grpSpPr>
          <a:xfrm>
            <a:off x="4733687" y="4268711"/>
            <a:ext cx="1688084" cy="850218"/>
            <a:chOff x="102332" y="5395261"/>
            <a:chExt cx="1688084" cy="850218"/>
          </a:xfrm>
        </p:grpSpPr>
        <p:sp>
          <p:nvSpPr>
            <p:cNvPr id="28" name="Rettangolo con angoli arrotondati 14">
              <a:extLst>
                <a:ext uri="{FF2B5EF4-FFF2-40B4-BE49-F238E27FC236}">
                  <a16:creationId xmlns:a16="http://schemas.microsoft.com/office/drawing/2014/main" id="{9071FCC1-3CF8-8446-8BA7-D3D674B9D20E}"/>
                </a:ext>
              </a:extLst>
            </p:cNvPr>
            <p:cNvSpPr/>
            <p:nvPr/>
          </p:nvSpPr>
          <p:spPr>
            <a:xfrm>
              <a:off x="627096" y="5512039"/>
              <a:ext cx="1163320" cy="73344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1600" b="1" dirty="0" err="1">
                  <a:solidFill>
                    <a:schemeClr val="tx1"/>
                  </a:solidFill>
                </a:rPr>
                <a:t>Civil</a:t>
              </a:r>
              <a:r>
                <a:rPr lang="it-IT" sz="1600" b="1" dirty="0">
                  <a:solidFill>
                    <a:schemeClr val="tx1"/>
                  </a:solidFill>
                </a:rPr>
                <a:t> </a:t>
              </a:r>
              <a:r>
                <a:rPr lang="it-IT" sz="1600" b="1" dirty="0" smtClean="0">
                  <a:solidFill>
                    <a:schemeClr val="tx1"/>
                  </a:solidFill>
                </a:rPr>
                <a:t/>
              </a:r>
              <a:br>
                <a:rPr lang="it-IT" sz="1600" b="1" dirty="0" smtClean="0">
                  <a:solidFill>
                    <a:schemeClr val="tx1"/>
                  </a:solidFill>
                </a:rPr>
              </a:br>
              <a:r>
                <a:rPr lang="it-IT" sz="1600" b="1" dirty="0" smtClean="0">
                  <a:solidFill>
                    <a:schemeClr val="tx1"/>
                  </a:solidFill>
                </a:rPr>
                <a:t>Society</a:t>
              </a:r>
              <a:endParaRPr lang="it-IT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52" name="Immagine 5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32" y="5395261"/>
              <a:ext cx="870240" cy="734004"/>
            </a:xfrm>
            <a:prstGeom prst="rect">
              <a:avLst/>
            </a:prstGeom>
          </p:spPr>
        </p:pic>
      </p:grpSp>
      <p:sp>
        <p:nvSpPr>
          <p:cNvPr id="53" name="Freccia a destra con strisce 52"/>
          <p:cNvSpPr/>
          <p:nvPr/>
        </p:nvSpPr>
        <p:spPr>
          <a:xfrm>
            <a:off x="242967" y="2052525"/>
            <a:ext cx="2202261" cy="1385674"/>
          </a:xfrm>
          <a:prstGeom prst="stripedRightArrow">
            <a:avLst>
              <a:gd name="adj1" fmla="val 76884"/>
              <a:gd name="adj2" fmla="val 50000"/>
            </a:avLst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 smtClean="0"/>
              <a:t>Study</a:t>
            </a:r>
            <a:r>
              <a:rPr lang="it-IT" sz="1600" b="1" dirty="0" smtClean="0"/>
              <a:t> of </a:t>
            </a:r>
            <a:r>
              <a:rPr lang="it-IT" sz="1600" b="1" dirty="0" err="1" smtClean="0"/>
              <a:t>terroristic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recruitment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actors</a:t>
            </a:r>
            <a:endParaRPr lang="it-IT" sz="1600" b="1" dirty="0"/>
          </a:p>
        </p:txBody>
      </p:sp>
      <p:sp>
        <p:nvSpPr>
          <p:cNvPr id="57" name="Freccia a destra con strisce 56"/>
          <p:cNvSpPr/>
          <p:nvPr/>
        </p:nvSpPr>
        <p:spPr>
          <a:xfrm>
            <a:off x="238702" y="3278056"/>
            <a:ext cx="2193474" cy="1385674"/>
          </a:xfrm>
          <a:prstGeom prst="stripedRightArrow">
            <a:avLst>
              <a:gd name="adj1" fmla="val 79445"/>
              <a:gd name="adj2" fmla="val 50000"/>
            </a:avLst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 smtClean="0"/>
              <a:t>Study</a:t>
            </a:r>
            <a:r>
              <a:rPr lang="it-IT" sz="1600" b="1" dirty="0" smtClean="0"/>
              <a:t> </a:t>
            </a:r>
            <a:r>
              <a:rPr lang="it-IT" sz="1600" b="1" dirty="0"/>
              <a:t>of </a:t>
            </a:r>
            <a:r>
              <a:rPr lang="it-IT" sz="1600" b="1" dirty="0" smtClean="0"/>
              <a:t>online </a:t>
            </a:r>
            <a:r>
              <a:rPr lang="it-IT" sz="1600" b="1" dirty="0" err="1"/>
              <a:t>gaming</a:t>
            </a:r>
            <a:r>
              <a:rPr lang="it-IT" sz="1600" b="1" dirty="0"/>
              <a:t> </a:t>
            </a:r>
            <a:r>
              <a:rPr lang="it-IT" sz="1600" b="1" dirty="0" err="1" smtClean="0"/>
              <a:t>chats</a:t>
            </a:r>
            <a:r>
              <a:rPr lang="it-IT" sz="1600" b="1" dirty="0" smtClean="0"/>
              <a:t> </a:t>
            </a:r>
            <a:r>
              <a:rPr lang="it-IT" sz="1600" b="1" dirty="0"/>
              <a:t>and </a:t>
            </a:r>
            <a:r>
              <a:rPr lang="it-IT" sz="1600" b="1" dirty="0" smtClean="0"/>
              <a:t>social </a:t>
            </a:r>
            <a:r>
              <a:rPr lang="it-IT" sz="1600" b="1" dirty="0"/>
              <a:t>media</a:t>
            </a:r>
          </a:p>
        </p:txBody>
      </p:sp>
      <p:sp>
        <p:nvSpPr>
          <p:cNvPr id="58" name="Freccia a destra con strisce 57"/>
          <p:cNvSpPr/>
          <p:nvPr/>
        </p:nvSpPr>
        <p:spPr>
          <a:xfrm>
            <a:off x="250795" y="826994"/>
            <a:ext cx="2184654" cy="1385674"/>
          </a:xfrm>
          <a:prstGeom prst="stripedRightArrow">
            <a:avLst>
              <a:gd name="adj1" fmla="val 83286"/>
              <a:gd name="adj2" fmla="val 50000"/>
            </a:avLst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bg1"/>
                </a:solidFill>
              </a:rPr>
              <a:t>Study</a:t>
            </a:r>
            <a:r>
              <a:rPr lang="it-IT" sz="1600" b="1" dirty="0">
                <a:solidFill>
                  <a:schemeClr val="bg1"/>
                </a:solidFill>
              </a:rPr>
              <a:t> of </a:t>
            </a:r>
            <a:r>
              <a:rPr lang="it-IT" sz="1600" b="1" dirty="0" smtClean="0">
                <a:solidFill>
                  <a:schemeClr val="bg1"/>
                </a:solidFill>
              </a:rPr>
              <a:t>online </a:t>
            </a:r>
            <a:r>
              <a:rPr lang="it-IT" sz="1600" b="1" dirty="0" err="1" smtClean="0">
                <a:solidFill>
                  <a:schemeClr val="bg1"/>
                </a:solidFill>
              </a:rPr>
              <a:t>recruitment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</a:rPr>
              <a:t>techniques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66" name="Freccia a destra con strisce 65"/>
          <p:cNvSpPr/>
          <p:nvPr/>
        </p:nvSpPr>
        <p:spPr>
          <a:xfrm>
            <a:off x="4320753" y="2307732"/>
            <a:ext cx="910957" cy="789248"/>
          </a:xfrm>
          <a:prstGeom prst="stripedRightArrow">
            <a:avLst>
              <a:gd name="adj1" fmla="val 83286"/>
              <a:gd name="adj2" fmla="val 50000"/>
            </a:avLst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75" name="Gruppo 74"/>
          <p:cNvGrpSpPr/>
          <p:nvPr/>
        </p:nvGrpSpPr>
        <p:grpSpPr>
          <a:xfrm>
            <a:off x="4007022" y="5219812"/>
            <a:ext cx="2413587" cy="939606"/>
            <a:chOff x="2290227" y="5324880"/>
            <a:chExt cx="2413587" cy="939606"/>
          </a:xfrm>
        </p:grpSpPr>
        <p:sp>
          <p:nvSpPr>
            <p:cNvPr id="67" name="Rettangolo con angoli arrotondati 14">
              <a:extLst>
                <a:ext uri="{FF2B5EF4-FFF2-40B4-BE49-F238E27FC236}">
                  <a16:creationId xmlns:a16="http://schemas.microsoft.com/office/drawing/2014/main" id="{9071FCC1-3CF8-8446-8BA7-D3D674B9D20E}"/>
                </a:ext>
              </a:extLst>
            </p:cNvPr>
            <p:cNvSpPr/>
            <p:nvPr/>
          </p:nvSpPr>
          <p:spPr>
            <a:xfrm>
              <a:off x="2791106" y="5531046"/>
              <a:ext cx="1912708" cy="73344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1600" b="1" dirty="0" smtClean="0">
                  <a:solidFill>
                    <a:schemeClr val="tx1"/>
                  </a:solidFill>
                </a:rPr>
                <a:t>LEAs/Security </a:t>
              </a:r>
              <a:r>
                <a:rPr lang="en-GB" sz="1600" b="1" dirty="0">
                  <a:solidFill>
                    <a:schemeClr val="tx1"/>
                  </a:solidFill>
                </a:rPr>
                <a:t>Practitioners </a:t>
              </a:r>
            </a:p>
          </p:txBody>
        </p:sp>
        <p:pic>
          <p:nvPicPr>
            <p:cNvPr id="71" name="Immagine 7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227" y="5324880"/>
              <a:ext cx="870240" cy="734004"/>
            </a:xfrm>
            <a:prstGeom prst="rect">
              <a:avLst/>
            </a:prstGeom>
          </p:spPr>
        </p:pic>
      </p:grpSp>
      <p:grpSp>
        <p:nvGrpSpPr>
          <p:cNvPr id="76" name="Gruppo 75"/>
          <p:cNvGrpSpPr/>
          <p:nvPr/>
        </p:nvGrpSpPr>
        <p:grpSpPr>
          <a:xfrm>
            <a:off x="6594188" y="4234585"/>
            <a:ext cx="1541155" cy="918471"/>
            <a:chOff x="4329684" y="5380489"/>
            <a:chExt cx="1541155" cy="918471"/>
          </a:xfrm>
        </p:grpSpPr>
        <p:sp>
          <p:nvSpPr>
            <p:cNvPr id="68" name="Rettangolo con angoli arrotondati 14">
              <a:extLst>
                <a:ext uri="{FF2B5EF4-FFF2-40B4-BE49-F238E27FC236}">
                  <a16:creationId xmlns:a16="http://schemas.microsoft.com/office/drawing/2014/main" id="{9071FCC1-3CF8-8446-8BA7-D3D674B9D20E}"/>
                </a:ext>
              </a:extLst>
            </p:cNvPr>
            <p:cNvSpPr/>
            <p:nvPr/>
          </p:nvSpPr>
          <p:spPr>
            <a:xfrm>
              <a:off x="4714636" y="5565520"/>
              <a:ext cx="1156203" cy="73344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1600" b="1" dirty="0" smtClean="0">
                  <a:solidFill>
                    <a:schemeClr val="tx1"/>
                  </a:solidFill>
                </a:rPr>
                <a:t>Youth</a:t>
              </a:r>
              <a:endParaRPr lang="it-IT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72" name="Immagine 7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684" y="5380489"/>
              <a:ext cx="870240" cy="734004"/>
            </a:xfrm>
            <a:prstGeom prst="rect">
              <a:avLst/>
            </a:prstGeom>
          </p:spPr>
        </p:pic>
      </p:grpSp>
      <p:grpSp>
        <p:nvGrpSpPr>
          <p:cNvPr id="77" name="Gruppo 76"/>
          <p:cNvGrpSpPr/>
          <p:nvPr/>
        </p:nvGrpSpPr>
        <p:grpSpPr>
          <a:xfrm>
            <a:off x="6511575" y="5231690"/>
            <a:ext cx="1858370" cy="915851"/>
            <a:chOff x="6347142" y="5353038"/>
            <a:chExt cx="1858370" cy="915851"/>
          </a:xfrm>
        </p:grpSpPr>
        <p:sp>
          <p:nvSpPr>
            <p:cNvPr id="69" name="Rettangolo con angoli arrotondati 14">
              <a:extLst>
                <a:ext uri="{FF2B5EF4-FFF2-40B4-BE49-F238E27FC236}">
                  <a16:creationId xmlns:a16="http://schemas.microsoft.com/office/drawing/2014/main" id="{9071FCC1-3CF8-8446-8BA7-D3D674B9D20E}"/>
                </a:ext>
              </a:extLst>
            </p:cNvPr>
            <p:cNvSpPr/>
            <p:nvPr/>
          </p:nvSpPr>
          <p:spPr>
            <a:xfrm>
              <a:off x="6688683" y="5535449"/>
              <a:ext cx="1516829" cy="73344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1600" b="1" dirty="0" smtClean="0">
                  <a:solidFill>
                    <a:schemeClr val="tx1"/>
                  </a:solidFill>
                </a:rPr>
                <a:t>Gaming 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industries</a:t>
              </a:r>
              <a:endParaRPr lang="it-IT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73" name="Immagine 7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142" y="5353038"/>
              <a:ext cx="870240" cy="734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45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Project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Existing consortium:</a:t>
            </a:r>
          </a:p>
          <a:p>
            <a:pPr lvl="1"/>
            <a:r>
              <a:rPr lang="en-GB" dirty="0" smtClean="0"/>
              <a:t>Coordinator (TBC):</a:t>
            </a:r>
            <a:r>
              <a:rPr lang="en-GB" i="1" dirty="0" smtClean="0"/>
              <a:t> </a:t>
            </a:r>
            <a:endParaRPr lang="en-GB" i="1" dirty="0" smtClean="0"/>
          </a:p>
          <a:p>
            <a:pPr lvl="2"/>
            <a:r>
              <a:rPr lang="en-GB" i="1" dirty="0" smtClean="0"/>
              <a:t>Zanasi </a:t>
            </a:r>
            <a:r>
              <a:rPr lang="en-GB" i="1" dirty="0"/>
              <a:t>&amp; Partners (IT</a:t>
            </a:r>
            <a:r>
              <a:rPr lang="en-GB" i="1" dirty="0" smtClean="0"/>
              <a:t>)</a:t>
            </a:r>
            <a:endParaRPr lang="en-GB" i="1" dirty="0"/>
          </a:p>
          <a:p>
            <a:pPr lvl="1"/>
            <a:r>
              <a:rPr lang="en-GB" dirty="0"/>
              <a:t>Partners / Other participants:</a:t>
            </a:r>
          </a:p>
          <a:p>
            <a:pPr lvl="2"/>
            <a:r>
              <a:rPr lang="en-GB" dirty="0"/>
              <a:t>Martekscape (DK)</a:t>
            </a:r>
          </a:p>
          <a:p>
            <a:pPr lvl="2"/>
            <a:r>
              <a:rPr lang="en-GB" dirty="0"/>
              <a:t>CIRS (IT)</a:t>
            </a:r>
          </a:p>
          <a:p>
            <a:pPr lvl="2"/>
            <a:r>
              <a:rPr lang="en-GB" dirty="0" smtClean="0"/>
              <a:t>Defence Research Institute </a:t>
            </a:r>
            <a:r>
              <a:rPr lang="en-GB" dirty="0"/>
              <a:t>(FR)</a:t>
            </a:r>
          </a:p>
          <a:p>
            <a:pPr lvl="2"/>
            <a:endParaRPr lang="en-GB" dirty="0"/>
          </a:p>
          <a:p>
            <a:r>
              <a:rPr lang="en-GB" dirty="0"/>
              <a:t>Looking for:</a:t>
            </a:r>
          </a:p>
          <a:p>
            <a:pPr lvl="1"/>
            <a:r>
              <a:rPr lang="en-GB" i="1" dirty="0" smtClean="0"/>
              <a:t>Civil </a:t>
            </a:r>
            <a:r>
              <a:rPr lang="en-GB" i="1" dirty="0"/>
              <a:t>society organisations</a:t>
            </a:r>
          </a:p>
          <a:p>
            <a:pPr lvl="1"/>
            <a:r>
              <a:rPr lang="en-GB" i="1" dirty="0" smtClean="0"/>
              <a:t>Audio/video </a:t>
            </a:r>
            <a:r>
              <a:rPr lang="en-GB" i="1" dirty="0"/>
              <a:t>monitoring and </a:t>
            </a:r>
            <a:r>
              <a:rPr lang="en-GB" i="1" dirty="0" smtClean="0"/>
              <a:t>analysis companies</a:t>
            </a:r>
            <a:endParaRPr lang="en-GB" i="1" dirty="0"/>
          </a:p>
          <a:p>
            <a:pPr lvl="1"/>
            <a:r>
              <a:rPr lang="en-GB" i="1" dirty="0"/>
              <a:t>Gaming-related industries and companies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4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Alessandro MARANI - alessandro.marani@zanasi-alessandro.eu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11D5B47-CF55-4D7E-8084-947E4FE2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92FAC93-9AC8-DF41-BB09-8449981EE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94" y="3298323"/>
            <a:ext cx="2522889" cy="116914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BF2B8D0-4EE7-AE4B-A3B5-0D4C09061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740600"/>
            <a:ext cx="2785121" cy="69628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4011E18-490B-4549-BDCC-2ACA740965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72" y="4467467"/>
            <a:ext cx="1368011" cy="76173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79" y="2576084"/>
            <a:ext cx="2810922" cy="6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27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202</Words>
  <Application>Microsoft Office PowerPoint</Application>
  <PresentationFormat>Presentazione su schermo (4:3)</PresentationFormat>
  <Paragraphs>56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Adjacency</vt:lpstr>
      <vt:lpstr>CARNAGE  Countering  rAdicalisation  thRough oNline  gAminG culturE</vt:lpstr>
      <vt:lpstr>Proposal idea</vt:lpstr>
      <vt:lpstr>CARNAGE structure</vt:lpstr>
      <vt:lpstr>Project participants</vt:lpstr>
    </vt:vector>
  </TitlesOfParts>
  <Company>SINTEF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bsa</dc:creator>
  <cp:lastModifiedBy>Graziano Giorgi</cp:lastModifiedBy>
  <cp:revision>82</cp:revision>
  <cp:lastPrinted>2022-04-14T13:21:14Z</cp:lastPrinted>
  <dcterms:created xsi:type="dcterms:W3CDTF">2012-04-10T09:21:31Z</dcterms:created>
  <dcterms:modified xsi:type="dcterms:W3CDTF">2022-04-15T10:16:16Z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