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076136747" r:id="rId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68"/>
    <p:restoredTop sz="93447" autoAdjust="0"/>
  </p:normalViewPr>
  <p:slideViewPr>
    <p:cSldViewPr>
      <p:cViewPr>
        <p:scale>
          <a:sx n="75" d="100"/>
          <a:sy n="75" d="100"/>
        </p:scale>
        <p:origin x="75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Hall" userId="c91b0b126f4fe43d" providerId="LiveId" clId="{25FC5F45-B056-4A02-A449-74F095BDC074}"/>
    <pc:docChg chg="custSel modSld modMainMaster">
      <pc:chgData name="Jon Hall" userId="c91b0b126f4fe43d" providerId="LiveId" clId="{25FC5F45-B056-4A02-A449-74F095BDC074}" dt="2022-04-01T14:52:39.806" v="8"/>
      <pc:docMkLst>
        <pc:docMk/>
      </pc:docMkLst>
      <pc:sldChg chg="addSp delSp modSp mod">
        <pc:chgData name="Jon Hall" userId="c91b0b126f4fe43d" providerId="LiveId" clId="{25FC5F45-B056-4A02-A449-74F095BDC074}" dt="2022-04-01T14:52:27.884" v="7" actId="21"/>
        <pc:sldMkLst>
          <pc:docMk/>
          <pc:sldMk cId="375647284" sldId="256"/>
        </pc:sldMkLst>
        <pc:picChg chg="add del mod">
          <ac:chgData name="Jon Hall" userId="c91b0b126f4fe43d" providerId="LiveId" clId="{25FC5F45-B056-4A02-A449-74F095BDC074}" dt="2022-04-01T14:52:27.884" v="7" actId="21"/>
          <ac:picMkLst>
            <pc:docMk/>
            <pc:sldMk cId="375647284" sldId="256"/>
            <ac:picMk id="8" creationId="{A1DB7233-68F5-4753-88EA-E8B49C25D5C6}"/>
          </ac:picMkLst>
        </pc:picChg>
      </pc:sldChg>
      <pc:sldMasterChg chg="addSp modSp">
        <pc:chgData name="Jon Hall" userId="c91b0b126f4fe43d" providerId="LiveId" clId="{25FC5F45-B056-4A02-A449-74F095BDC074}" dt="2022-04-01T14:52:39.806" v="8"/>
        <pc:sldMasterMkLst>
          <pc:docMk/>
          <pc:sldMasterMk cId="0" sldId="2147484032"/>
        </pc:sldMasterMkLst>
        <pc:picChg chg="add mod">
          <ac:chgData name="Jon Hall" userId="c91b0b126f4fe43d" providerId="LiveId" clId="{25FC5F45-B056-4A02-A449-74F095BDC074}" dt="2022-04-01T14:52:39.806" v="8"/>
          <ac:picMkLst>
            <pc:docMk/>
            <pc:sldMasterMk cId="0" sldId="2147484032"/>
            <ac:picMk id="9" creationId="{3B9BEB5F-9397-4989-92C3-B6F972B1717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05.05.2022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05.05.2022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‹N›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995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05.05.2022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05.05.2022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05.05.2022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05.05.2022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05.05.2022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05.05.2022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05.05.2022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05.05.2022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05.05.2022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05.05.2022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05.05.2022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‹N›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05.05.2022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sensidoni@expert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ry.expert.a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elligenceap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25850"/>
            <a:ext cx="8229600" cy="850106"/>
          </a:xfrm>
        </p:spPr>
        <p:txBody>
          <a:bodyPr>
            <a:noAutofit/>
          </a:bodyPr>
          <a:lstStyle/>
          <a:p>
            <a:r>
              <a:rPr lang="nb-NO" sz="4000" dirty="0"/>
              <a:t>Supporting Reasoning by Deep Semantic AI/NLU algorithms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0216" y="1828382"/>
            <a:ext cx="7620000" cy="440376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/>
            <a:r>
              <a:rPr lang="en-GB" i="1" dirty="0"/>
              <a:t>Gianluca Sensidoni - </a:t>
            </a:r>
            <a:r>
              <a:rPr lang="en-GB" i="1" dirty="0">
                <a:hlinkClick r:id="rId3"/>
              </a:rPr>
              <a:t>gsensidoni@expert.ai</a:t>
            </a:r>
            <a:r>
              <a:rPr lang="en-GB" i="1" dirty="0"/>
              <a:t> (Expert.ai </a:t>
            </a:r>
            <a:r>
              <a:rPr lang="en-GB" i="1" dirty="0" err="1"/>
              <a:t>SpA</a:t>
            </a:r>
            <a:r>
              <a:rPr lang="en-GB" i="1" dirty="0"/>
              <a:t>)</a:t>
            </a:r>
          </a:p>
          <a:p>
            <a:pPr algn="just"/>
            <a:r>
              <a:rPr lang="en-GB" b="1" dirty="0"/>
              <a:t>Role</a:t>
            </a:r>
            <a:r>
              <a:rPr lang="en-GB" dirty="0"/>
              <a:t>: </a:t>
            </a:r>
            <a:r>
              <a:rPr lang="en-GB" i="1" dirty="0"/>
              <a:t> AI/NLU Semantic Algorithms provider</a:t>
            </a:r>
          </a:p>
          <a:p>
            <a:pPr algn="just"/>
            <a:r>
              <a:rPr lang="en-GB" b="1" i="1" dirty="0"/>
              <a:t>European Calls</a:t>
            </a:r>
            <a:r>
              <a:rPr lang="en-GB" i="1" dirty="0"/>
              <a:t>: CL3-2022-FCT-01-05, CL3-2022-FCT-01-06, but also other EU calls at Cluster 3</a:t>
            </a:r>
          </a:p>
          <a:p>
            <a:pPr algn="just"/>
            <a:endParaRPr lang="en-GB" dirty="0"/>
          </a:p>
          <a:p>
            <a:pPr algn="just"/>
            <a:r>
              <a:rPr lang="en-GB" b="1" dirty="0"/>
              <a:t>Proposal activity</a:t>
            </a:r>
            <a:r>
              <a:rPr lang="en-GB" dirty="0"/>
              <a:t>: </a:t>
            </a:r>
            <a:r>
              <a:rPr lang="en-US" dirty="0"/>
              <a:t>the ability to understand language and transform it into insights:</a:t>
            </a:r>
            <a:endParaRPr lang="en-GB" i="1" dirty="0"/>
          </a:p>
          <a:p>
            <a:pPr lvl="1" algn="just"/>
            <a:r>
              <a:rPr lang="en-GB" sz="1900" b="1" dirty="0">
                <a:solidFill>
                  <a:srgbClr val="0084CA"/>
                </a:solidFill>
                <a:ea typeface="Verdana" panose="020B0604030504040204" pitchFamily="34" charset="0"/>
              </a:rPr>
              <a:t>A Knowledge Graph as core 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- a representation of the real world by concepts and semantic relationships + Machine/Deep learning on top (</a:t>
            </a:r>
            <a:r>
              <a:rPr lang="en-GB" sz="1900" b="1" dirty="0">
                <a:ea typeface="Verdana" panose="020B0604030504040204" pitchFamily="34" charset="0"/>
                <a:cs typeface="Verdana" panose="020B0604030504040204" pitchFamily="34" charset="0"/>
              </a:rPr>
              <a:t>Hybrid NLU</a:t>
            </a:r>
            <a:r>
              <a:rPr lang="en-GB" sz="1900" dirty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1" algn="just"/>
            <a:r>
              <a:rPr lang="en-US" sz="1900" b="1" dirty="0">
                <a:solidFill>
                  <a:srgbClr val="0084CA"/>
                </a:solidFill>
                <a:ea typeface="Verdana" panose="020B0604030504040204" pitchFamily="34" charset="0"/>
              </a:rPr>
              <a:t>The Disambiguation </a:t>
            </a:r>
            <a:r>
              <a:rPr lang="en-US" sz="1900" dirty="0">
                <a:ea typeface="Verdana" panose="020B0604030504040204" pitchFamily="34" charset="0"/>
                <a:cs typeface="Verdana" panose="020B0604030504040204" pitchFamily="34" charset="0"/>
              </a:rPr>
              <a:t>– it distinguishes the correct meaning of words and expressions in context (</a:t>
            </a:r>
            <a:r>
              <a:rPr lang="en-US" sz="1900" b="1" dirty="0">
                <a:ea typeface="Verdana" panose="020B0604030504040204" pitchFamily="34" charset="0"/>
                <a:cs typeface="Verdana" panose="020B0604030504040204" pitchFamily="34" charset="0"/>
              </a:rPr>
              <a:t>NO Black Box</a:t>
            </a:r>
            <a:r>
              <a:rPr lang="en-US" sz="1900" dirty="0"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</a:p>
          <a:p>
            <a:pPr lvl="1" algn="just"/>
            <a:r>
              <a:rPr lang="en-GB" sz="1900" b="1" dirty="0">
                <a:solidFill>
                  <a:srgbClr val="0084CA"/>
                </a:solidFill>
                <a:ea typeface="Verdana" panose="020B0604030504040204" pitchFamily="34" charset="0"/>
              </a:rPr>
              <a:t>The Reasoning process </a:t>
            </a:r>
            <a:r>
              <a:rPr lang="en-GB" sz="1900" dirty="0">
                <a:ea typeface="Verdana" panose="020B0604030504040204" pitchFamily="34" charset="0"/>
              </a:rPr>
              <a:t>- Hybrid NLU can mimic human reasoning while analysing unstructured contents so to produce </a:t>
            </a:r>
            <a:r>
              <a:rPr lang="en-GB" sz="1900" b="1" dirty="0">
                <a:ea typeface="Verdana" panose="020B0604030504040204" pitchFamily="34" charset="0"/>
              </a:rPr>
              <a:t>Actionable Insight</a:t>
            </a:r>
            <a:endParaRPr lang="en-GB" sz="19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/>
            <a:endParaRPr lang="en-IT" sz="2800" b="1" dirty="0">
              <a:solidFill>
                <a:srgbClr val="0084C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/>
            <a:endParaRPr lang="en-GB" i="1" dirty="0"/>
          </a:p>
          <a:p>
            <a:pPr algn="just"/>
            <a:endParaRPr lang="en-GB" i="1" dirty="0"/>
          </a:p>
          <a:p>
            <a:pPr algn="just"/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Gianluca Sensidoni  gsensidoni@expert.ai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Proposed NLU features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57" y="1530385"/>
            <a:ext cx="7620000" cy="480060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GB" sz="2000" b="1" i="1" dirty="0"/>
              <a:t>CL3-2022-FCT-01-05 - Effective fight against corruption </a:t>
            </a:r>
            <a:r>
              <a:rPr lang="en-GB" sz="2000" i="1" dirty="0"/>
              <a:t>:</a:t>
            </a:r>
          </a:p>
          <a:p>
            <a:pPr lvl="1"/>
            <a:r>
              <a:rPr lang="en-US" sz="1800" i="1" dirty="0"/>
              <a:t>Entities, Relations and Categories extractions to improve Intelligence picture;</a:t>
            </a:r>
          </a:p>
          <a:p>
            <a:pPr lvl="1"/>
            <a:r>
              <a:rPr lang="en-US" sz="1800" i="1" dirty="0"/>
              <a:t>Reasoning by Semantic Patterns and Temporal References to infer modus operandi;</a:t>
            </a:r>
          </a:p>
          <a:p>
            <a:pPr lvl="1"/>
            <a:r>
              <a:rPr lang="en-US" sz="1800" i="1" dirty="0"/>
              <a:t>Clustering of similar news so to unveil corruptive practices;</a:t>
            </a:r>
            <a:endParaRPr lang="en-US" sz="1800" b="1" i="1" dirty="0"/>
          </a:p>
          <a:p>
            <a:pPr lvl="1"/>
            <a:r>
              <a:rPr lang="en-US" sz="1800" i="1" dirty="0"/>
              <a:t>Emotions analysis to understand social and economic impact;</a:t>
            </a:r>
          </a:p>
          <a:p>
            <a:pPr lvl="1"/>
            <a:r>
              <a:rPr lang="en-GB" sz="1800" i="1" dirty="0"/>
              <a:t>Analysing historical use cases to mitigate future similar events (EX-POST analysis).</a:t>
            </a:r>
          </a:p>
          <a:p>
            <a:r>
              <a:rPr lang="en-GB" sz="2000" b="1" i="1" dirty="0"/>
              <a:t>CL3-2022-FCT-01-06 - </a:t>
            </a:r>
            <a:r>
              <a:rPr lang="en-US" sz="2000" b="1" i="1" dirty="0"/>
              <a:t>Effective fight against illicit drugs production and trafficking </a:t>
            </a:r>
            <a:r>
              <a:rPr lang="en-GB" sz="2000" i="1" dirty="0"/>
              <a:t>:</a:t>
            </a:r>
          </a:p>
          <a:p>
            <a:pPr lvl="1"/>
            <a:r>
              <a:rPr lang="en-US" sz="1800" i="1" dirty="0"/>
              <a:t>Entities, Relations and Categories extractions to improve Intelligence picture;</a:t>
            </a:r>
          </a:p>
          <a:p>
            <a:pPr lvl="1"/>
            <a:r>
              <a:rPr lang="en-US" sz="1800" i="1" dirty="0"/>
              <a:t>Emotions analysis to prevent buying/selling actions;</a:t>
            </a:r>
          </a:p>
          <a:p>
            <a:pPr lvl="1"/>
            <a:r>
              <a:rPr lang="en-US" sz="1800" i="1" dirty="0"/>
              <a:t>Semantic unknown concepts extractions to discover new trends;</a:t>
            </a:r>
          </a:p>
          <a:p>
            <a:pPr lvl="1"/>
            <a:r>
              <a:rPr lang="en-US" sz="1800" i="1" dirty="0"/>
              <a:t>Stylometric analysis to correlate Virtual IDs from Surface to Dark Nets;</a:t>
            </a:r>
          </a:p>
          <a:p>
            <a:pPr lvl="1"/>
            <a:r>
              <a:rPr lang="en-US" sz="1800" i="1" dirty="0"/>
              <a:t>Precursors substances discovering used for drugs production.</a:t>
            </a:r>
          </a:p>
          <a:p>
            <a:pPr marL="411480" lvl="1" indent="0">
              <a:buNone/>
            </a:pPr>
            <a:endParaRPr lang="en-US" sz="1800" b="1" i="1" dirty="0"/>
          </a:p>
          <a:p>
            <a:pPr algn="just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validated semantic deduction becomes part of the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Knowledge Graph</a:t>
            </a:r>
          </a:p>
          <a:p>
            <a:pPr algn="just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same process can start again with a new and wider know-how.</a:t>
            </a:r>
          </a:p>
          <a:p>
            <a:pPr algn="just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know-how means more efficient prevention (EX-ANTE analysis)</a:t>
            </a:r>
          </a:p>
          <a:p>
            <a:pPr algn="just"/>
            <a:r>
              <a:rPr lang="en-GB" sz="2000" b="1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Information Superiority </a:t>
            </a:r>
            <a:r>
              <a:rPr lang="en-GB" sz="2000" b="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</a:t>
            </a:r>
            <a:r>
              <a:rPr lang="en-GB" sz="2000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Augmented DSS</a:t>
            </a:r>
            <a:r>
              <a:rPr lang="en-GB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sz="20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Simulation &amp; Prediction</a:t>
            </a:r>
            <a:r>
              <a:rPr lang="en-GB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platform.</a:t>
            </a:r>
            <a:endParaRPr lang="en-US" sz="2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Gianluca Sensidoni  gsensidoni@expert.ai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584" y="357922"/>
            <a:ext cx="8003232" cy="1143000"/>
          </a:xfrm>
        </p:spPr>
        <p:txBody>
          <a:bodyPr/>
          <a:lstStyle/>
          <a:p>
            <a:r>
              <a:rPr lang="nb-NO" sz="4000" dirty="0"/>
              <a:t>Why Emotions &amp; Stylometric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922"/>
            <a:ext cx="7620000" cy="9364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14300" indent="0" algn="just">
              <a:buNone/>
            </a:pPr>
            <a:r>
              <a:rPr lang="en-GB" b="1" i="1" dirty="0"/>
              <a:t>Extracting human factor attributes like “the sequences structure  of DNA”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Gianluca Sensidoni  gsensidoni@expert.ai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A6E63AF5-46A2-43D5-8E14-82729CE67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55" y="2509313"/>
            <a:ext cx="7818853" cy="3535887"/>
          </a:xfrm>
          <a:prstGeom prst="rect">
            <a:avLst/>
          </a:prstGeom>
        </p:spPr>
      </p:pic>
      <p:sp>
        <p:nvSpPr>
          <p:cNvPr id="11" name="Oval 13">
            <a:extLst>
              <a:ext uri="{FF2B5EF4-FFF2-40B4-BE49-F238E27FC236}">
                <a16:creationId xmlns:a16="http://schemas.microsoft.com/office/drawing/2014/main" id="{499FE84B-146F-4ED7-A90F-41152D5CB742}"/>
              </a:ext>
            </a:extLst>
          </p:cNvPr>
          <p:cNvSpPr/>
          <p:nvPr/>
        </p:nvSpPr>
        <p:spPr>
          <a:xfrm>
            <a:off x="990715" y="3213584"/>
            <a:ext cx="404544" cy="9593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CD776DDB-8CED-4C81-85E5-74682AA6DABA}"/>
              </a:ext>
            </a:extLst>
          </p:cNvPr>
          <p:cNvSpPr txBox="1"/>
          <p:nvPr/>
        </p:nvSpPr>
        <p:spPr>
          <a:xfrm>
            <a:off x="1131292" y="2841518"/>
            <a:ext cx="36011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50" dirty="0">
                <a:solidFill>
                  <a:srgbClr val="FF0000"/>
                </a:solidFill>
              </a:rPr>
              <a:t>Highly distinctive trait for Cristoforetti </a:t>
            </a:r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260"/>
            <a:ext cx="7787208" cy="49950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1" dirty="0"/>
              <a:t>Live FREE Demos at:</a:t>
            </a:r>
          </a:p>
          <a:p>
            <a:pPr lvl="1"/>
            <a:r>
              <a:rPr lang="en-US" i="1" dirty="0">
                <a:hlinkClick r:id="rId3"/>
              </a:rPr>
              <a:t>https://try.expert.ai/</a:t>
            </a:r>
            <a:endParaRPr lang="en-US" i="1" dirty="0"/>
          </a:p>
          <a:p>
            <a:pPr lvl="1"/>
            <a:r>
              <a:rPr lang="en-US" i="1" dirty="0">
                <a:hlinkClick r:id="rId4"/>
              </a:rPr>
              <a:t>https://intelligenceapi.com/</a:t>
            </a:r>
            <a:r>
              <a:rPr lang="en-US" i="1" dirty="0"/>
              <a:t> </a:t>
            </a:r>
          </a:p>
          <a:p>
            <a:endParaRPr lang="en-US" i="1" dirty="0"/>
          </a:p>
          <a:p>
            <a:r>
              <a:rPr lang="en-GB" i="1" dirty="0"/>
              <a:t>Looking for Core Partners creating Consortia:</a:t>
            </a:r>
          </a:p>
          <a:p>
            <a:pPr lvl="1"/>
            <a:r>
              <a:rPr lang="en-GB" i="1" dirty="0"/>
              <a:t>Coordinator</a:t>
            </a:r>
          </a:p>
          <a:p>
            <a:pPr lvl="1"/>
            <a:r>
              <a:rPr lang="en-GB" i="1" dirty="0"/>
              <a:t>System Integrator with Investigative platform</a:t>
            </a:r>
          </a:p>
          <a:p>
            <a:pPr lvl="1"/>
            <a:r>
              <a:rPr lang="en-GB" i="1" dirty="0" err="1"/>
              <a:t>DarkNets</a:t>
            </a:r>
            <a:r>
              <a:rPr lang="en-GB" i="1" dirty="0"/>
              <a:t> documents acquisition</a:t>
            </a:r>
          </a:p>
          <a:p>
            <a:pPr lvl="1"/>
            <a:r>
              <a:rPr lang="en-GB" i="1" dirty="0"/>
              <a:t>Expertise on </a:t>
            </a:r>
            <a:r>
              <a:rPr lang="en-US" i="1" dirty="0"/>
              <a:t>lawful court-proof collection of crime evidence</a:t>
            </a:r>
            <a:endParaRPr lang="en-GB" i="1" dirty="0"/>
          </a:p>
          <a:p>
            <a:pPr lvl="1"/>
            <a:r>
              <a:rPr lang="en-GB" i="1" dirty="0"/>
              <a:t>Domain experts and practitioners</a:t>
            </a:r>
          </a:p>
          <a:p>
            <a:pPr lvl="1"/>
            <a:r>
              <a:rPr lang="en-GB" i="1" dirty="0"/>
              <a:t>Expertise on Training</a:t>
            </a:r>
          </a:p>
          <a:p>
            <a:pPr lvl="1"/>
            <a:r>
              <a:rPr lang="en-GB" i="1" dirty="0"/>
              <a:t>LEAs</a:t>
            </a:r>
          </a:p>
          <a:p>
            <a:pPr lvl="1"/>
            <a:endParaRPr lang="en-GB" i="1" dirty="0"/>
          </a:p>
          <a:p>
            <a:pPr lvl="1"/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4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Gianluca Sensidoni  gsensidoni@expert.ai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6787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437</Words>
  <Application>Microsoft Office PowerPoint</Application>
  <PresentationFormat>Presentazione su schermo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Adjacency</vt:lpstr>
      <vt:lpstr>Supporting Reasoning by Deep Semantic AI/NLU algorithms</vt:lpstr>
      <vt:lpstr>Proposed NLU features </vt:lpstr>
      <vt:lpstr>Why Emotions &amp; Stylometric Analysis</vt:lpstr>
      <vt:lpstr>Conclusions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Gianluca Sensidoni</cp:lastModifiedBy>
  <cp:revision>109</cp:revision>
  <cp:lastPrinted>2022-05-03T09:24:21Z</cp:lastPrinted>
  <dcterms:created xsi:type="dcterms:W3CDTF">2012-04-10T09:21:31Z</dcterms:created>
  <dcterms:modified xsi:type="dcterms:W3CDTF">2022-05-05T10:10:11Z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