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076136747" r:id="rId5"/>
  </p:sldIdLst>
  <p:sldSz cx="9144000" cy="6858000" type="screen4x3"/>
  <p:notesSz cx="6797675" cy="99266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e-Frech, Isabelle" initials="LI" lastIdx="1" clrIdx="0">
    <p:extLst>
      <p:ext uri="{19B8F6BF-5375-455C-9EA6-DF929625EA0E}">
        <p15:presenceInfo xmlns:p15="http://schemas.microsoft.com/office/powerpoint/2012/main" userId="S-1-5-21-117609710-1708537768-839522115-586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000"/>
    <a:srgbClr val="1F49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68"/>
    <p:restoredTop sz="93447" autoAdjust="0"/>
  </p:normalViewPr>
  <p:slideViewPr>
    <p:cSldViewPr>
      <p:cViewPr>
        <p:scale>
          <a:sx n="75" d="100"/>
          <a:sy n="75" d="100"/>
        </p:scale>
        <p:origin x="756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148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Hall" userId="c91b0b126f4fe43d" providerId="LiveId" clId="{25FC5F45-B056-4A02-A449-74F095BDC074}"/>
    <pc:docChg chg="custSel modSld modMainMaster">
      <pc:chgData name="Jon Hall" userId="c91b0b126f4fe43d" providerId="LiveId" clId="{25FC5F45-B056-4A02-A449-74F095BDC074}" dt="2022-04-01T14:52:39.806" v="8"/>
      <pc:docMkLst>
        <pc:docMk/>
      </pc:docMkLst>
      <pc:sldChg chg="addSp delSp modSp mod">
        <pc:chgData name="Jon Hall" userId="c91b0b126f4fe43d" providerId="LiveId" clId="{25FC5F45-B056-4A02-A449-74F095BDC074}" dt="2022-04-01T14:52:27.884" v="7" actId="21"/>
        <pc:sldMkLst>
          <pc:docMk/>
          <pc:sldMk cId="375647284" sldId="256"/>
        </pc:sldMkLst>
        <pc:picChg chg="add del mod">
          <ac:chgData name="Jon Hall" userId="c91b0b126f4fe43d" providerId="LiveId" clId="{25FC5F45-B056-4A02-A449-74F095BDC074}" dt="2022-04-01T14:52:27.884" v="7" actId="21"/>
          <ac:picMkLst>
            <pc:docMk/>
            <pc:sldMk cId="375647284" sldId="256"/>
            <ac:picMk id="8" creationId="{A1DB7233-68F5-4753-88EA-E8B49C25D5C6}"/>
          </ac:picMkLst>
        </pc:picChg>
      </pc:sldChg>
      <pc:sldMasterChg chg="addSp modSp">
        <pc:chgData name="Jon Hall" userId="c91b0b126f4fe43d" providerId="LiveId" clId="{25FC5F45-B056-4A02-A449-74F095BDC074}" dt="2022-04-01T14:52:39.806" v="8"/>
        <pc:sldMasterMkLst>
          <pc:docMk/>
          <pc:sldMasterMk cId="0" sldId="2147484032"/>
        </pc:sldMasterMkLst>
        <pc:picChg chg="add mod">
          <ac:chgData name="Jon Hall" userId="c91b0b126f4fe43d" providerId="LiveId" clId="{25FC5F45-B056-4A02-A449-74F095BDC074}" dt="2022-04-01T14:52:39.806" v="8"/>
          <ac:picMkLst>
            <pc:docMk/>
            <pc:sldMasterMk cId="0" sldId="2147484032"/>
            <ac:picMk id="9" creationId="{3B9BEB5F-9397-4989-92C3-B6F972B1717B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C9A57-E74E-46E1-802D-7A22AF04449B}" type="datetimeFigureOut">
              <a:rPr lang="nb-NO" smtClean="0"/>
              <a:t>05.05.2022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2BEE95-CAE1-4F76-9BA5-67014284A103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029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2AE16-7661-4E0B-A4D1-B7861D0EB727}" type="datetimeFigureOut">
              <a:rPr lang="nb-NO" smtClean="0"/>
              <a:t>05.05.2022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ADF38B-621D-4BCD-89A9-FBD666408DA6}" type="slidenum">
              <a:rPr lang="nb-NO" smtClean="0"/>
              <a:t>‹N›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725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53449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718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0441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ADF38B-621D-4BCD-89A9-FBD666408DA6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79956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7B791-8C77-4131-8050-7A4FF8BE2C3F}" type="datetime1">
              <a:rPr lang="nb-NO" smtClean="0"/>
              <a:t>05.05.2022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0BE01-EF28-4328-A547-63D203B7BB90}" type="datetime1">
              <a:rPr lang="nb-NO" smtClean="0"/>
              <a:t>05.05.2022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D3837-941D-41DE-A61A-77DD77D7AEB6}" type="datetime1">
              <a:rPr lang="nb-NO" smtClean="0"/>
              <a:t>05.05.2022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497D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568128" y="1296968"/>
            <a:ext cx="2438399" cy="365760"/>
          </a:xfrm>
        </p:spPr>
        <p:txBody>
          <a:bodyPr/>
          <a:lstStyle/>
          <a:p>
            <a:fld id="{04F6F1DB-EB88-413C-BE21-80BDD3483E0D}" type="datetime1">
              <a:rPr lang="nb-NO" smtClean="0"/>
              <a:t>05.05.2022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SMIG2012  - Louvain 22-23 May 2012</a:t>
            </a: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CC619-7BC7-410B-B2E3-9D711E67A1CD}" type="datetime1">
              <a:rPr lang="nb-NO" smtClean="0"/>
              <a:t>05.05.2022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4BAF34-FB92-4B61-BC7B-F6E9B072AB18}" type="datetime1">
              <a:rPr lang="nb-NO" smtClean="0"/>
              <a:t>05.05.2022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210EC-802F-4532-A769-F1C0B6544333}" type="datetime1">
              <a:rPr lang="nb-NO" smtClean="0"/>
              <a:t>05.05.2022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D048-18E1-4BEB-A2DD-F65FB75A24BB}" type="datetime1">
              <a:rPr lang="nb-NO" smtClean="0"/>
              <a:t>05.05.2022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F325AD-3789-49A4-AF87-FE3AC1CFCB3C}" type="datetime1">
              <a:rPr lang="nb-NO" smtClean="0"/>
              <a:t>05.05.2022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52B6D3-E0C4-455A-8EFE-7DFF1BF7361E}" type="datetime1">
              <a:rPr lang="nb-NO" smtClean="0"/>
              <a:t>05.05.2022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216A6-E50A-4936-BCE0-8EAA216B402B}" type="datetime1">
              <a:rPr lang="nb-NO" smtClean="0"/>
              <a:t>05.05.2022</a:t>
            </a:fld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fi-FI"/>
              <a:t>SMIG2012  - Louvain 22-23 May 2012</a:t>
            </a:r>
            <a:endParaRPr lang="nb-N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5326606-9769-45B9-B145-D32B89908B05}" type="slidenum">
              <a:rPr lang="nb-NO" smtClean="0"/>
              <a:t>‹N›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r>
              <a:rPr lang="fi-FI"/>
              <a:t>SMIG2012  - Louvain 22-23 May 2012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F20FBF4F-7021-410B-B4ED-71D3FC67930E}" type="datetime1">
              <a:rPr lang="nb-NO" smtClean="0"/>
              <a:t>05.05.2022</a:t>
            </a:fld>
            <a:endParaRPr lang="nb-NO"/>
          </a:p>
        </p:txBody>
      </p:sp>
      <p:pic>
        <p:nvPicPr>
          <p:cNvPr id="9" name="Picture 8" descr="Logo&#10;&#10;Description automatically generated">
            <a:extLst>
              <a:ext uri="{FF2B5EF4-FFF2-40B4-BE49-F238E27FC236}">
                <a16:creationId xmlns:a16="http://schemas.microsoft.com/office/drawing/2014/main" id="{3B9BEB5F-9397-4989-92C3-B6F972B1717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83158"/>
            <a:ext cx="1162284" cy="38296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sensidoni@expert.ai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ry.expert.a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telligenceapi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625850"/>
            <a:ext cx="8229600" cy="850106"/>
          </a:xfrm>
        </p:spPr>
        <p:txBody>
          <a:bodyPr>
            <a:noAutofit/>
          </a:bodyPr>
          <a:lstStyle/>
          <a:p>
            <a:r>
              <a:rPr lang="nb-NO" sz="4000" dirty="0"/>
              <a:t>Supporting Reasoning by Deep Semantic AI/NLU algorithms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20216" y="1828382"/>
            <a:ext cx="7620000" cy="440376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/>
            <a:r>
              <a:rPr lang="en-GB" i="1" dirty="0"/>
              <a:t>Gianluca Sensidoni - </a:t>
            </a:r>
            <a:r>
              <a:rPr lang="en-GB" i="1" dirty="0">
                <a:hlinkClick r:id="rId3"/>
              </a:rPr>
              <a:t>gsensidoni@expert.ai</a:t>
            </a:r>
            <a:r>
              <a:rPr lang="en-GB" i="1" dirty="0"/>
              <a:t> (Expert.ai </a:t>
            </a:r>
            <a:r>
              <a:rPr lang="en-GB" i="1" dirty="0" err="1"/>
              <a:t>SpA</a:t>
            </a:r>
            <a:r>
              <a:rPr lang="en-GB" i="1" dirty="0"/>
              <a:t>)</a:t>
            </a:r>
          </a:p>
          <a:p>
            <a:pPr algn="just"/>
            <a:r>
              <a:rPr lang="en-GB" b="1" dirty="0"/>
              <a:t>Role</a:t>
            </a:r>
            <a:r>
              <a:rPr lang="en-GB" dirty="0"/>
              <a:t>: </a:t>
            </a:r>
            <a:r>
              <a:rPr lang="en-GB" i="1" dirty="0"/>
              <a:t> AI/NLU Semantic Algorithms provider</a:t>
            </a:r>
          </a:p>
          <a:p>
            <a:pPr algn="just"/>
            <a:r>
              <a:rPr lang="en-GB" b="1" i="1" dirty="0"/>
              <a:t>European Calls</a:t>
            </a:r>
            <a:r>
              <a:rPr lang="en-GB" i="1" dirty="0"/>
              <a:t>: CL3-2022-FCT-01-05, CL3-2022-FCT-01-06, but also other EU calls at Cluster 3</a:t>
            </a:r>
          </a:p>
          <a:p>
            <a:pPr algn="just"/>
            <a:endParaRPr lang="en-GB" dirty="0"/>
          </a:p>
          <a:p>
            <a:pPr algn="just"/>
            <a:r>
              <a:rPr lang="en-GB" b="1" dirty="0"/>
              <a:t>Proposal activity</a:t>
            </a:r>
            <a:r>
              <a:rPr lang="en-GB" dirty="0"/>
              <a:t>: </a:t>
            </a:r>
            <a:r>
              <a:rPr lang="en-US" dirty="0"/>
              <a:t>the ability to understand language and transform it into insights:</a:t>
            </a:r>
            <a:endParaRPr lang="en-GB" i="1" dirty="0"/>
          </a:p>
          <a:p>
            <a:pPr lvl="1" algn="just"/>
            <a:r>
              <a:rPr lang="en-GB" sz="1900" b="1" dirty="0">
                <a:solidFill>
                  <a:srgbClr val="0084CA"/>
                </a:solidFill>
                <a:ea typeface="Verdana" panose="020B0604030504040204" pitchFamily="34" charset="0"/>
              </a:rPr>
              <a:t>A Knowledge Graph as core </a:t>
            </a:r>
            <a:r>
              <a:rPr lang="en-GB" sz="1900" dirty="0">
                <a:ea typeface="Verdana" panose="020B0604030504040204" pitchFamily="34" charset="0"/>
                <a:cs typeface="Verdana" panose="020B0604030504040204" pitchFamily="34" charset="0"/>
              </a:rPr>
              <a:t>- a representation of the real world by concepts and semantic relationships + Machine/Deep learning on top (</a:t>
            </a:r>
            <a:r>
              <a:rPr lang="en-GB" sz="1900" b="1" dirty="0">
                <a:ea typeface="Verdana" panose="020B0604030504040204" pitchFamily="34" charset="0"/>
                <a:cs typeface="Verdana" panose="020B0604030504040204" pitchFamily="34" charset="0"/>
              </a:rPr>
              <a:t>Hybrid NLU</a:t>
            </a:r>
            <a:r>
              <a:rPr lang="en-GB" sz="1900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lvl="1" algn="just"/>
            <a:r>
              <a:rPr lang="en-US" sz="1900" b="1" dirty="0">
                <a:solidFill>
                  <a:srgbClr val="0084CA"/>
                </a:solidFill>
                <a:ea typeface="Verdana" panose="020B0604030504040204" pitchFamily="34" charset="0"/>
              </a:rPr>
              <a:t>The Disambiguation </a:t>
            </a:r>
            <a:r>
              <a:rPr lang="en-US" sz="1900" dirty="0">
                <a:ea typeface="Verdana" panose="020B0604030504040204" pitchFamily="34" charset="0"/>
                <a:cs typeface="Verdana" panose="020B0604030504040204" pitchFamily="34" charset="0"/>
              </a:rPr>
              <a:t>– it distinguishes the correct meaning of words and expressions in context (</a:t>
            </a:r>
            <a:r>
              <a:rPr lang="en-US" sz="1900" b="1" dirty="0">
                <a:ea typeface="Verdana" panose="020B0604030504040204" pitchFamily="34" charset="0"/>
                <a:cs typeface="Verdana" panose="020B0604030504040204" pitchFamily="34" charset="0"/>
              </a:rPr>
              <a:t>NO Black Box</a:t>
            </a:r>
            <a:r>
              <a:rPr lang="en-US" sz="1900" dirty="0">
                <a:ea typeface="Verdana" panose="020B0604030504040204" pitchFamily="34" charset="0"/>
                <a:cs typeface="Verdana" panose="020B0604030504040204" pitchFamily="34" charset="0"/>
              </a:rPr>
              <a:t>) </a:t>
            </a:r>
          </a:p>
          <a:p>
            <a:pPr lvl="1" algn="just"/>
            <a:r>
              <a:rPr lang="en-GB" sz="1900" b="1" dirty="0">
                <a:solidFill>
                  <a:srgbClr val="0084CA"/>
                </a:solidFill>
                <a:ea typeface="Verdana" panose="020B0604030504040204" pitchFamily="34" charset="0"/>
              </a:rPr>
              <a:t>The Reasoning process </a:t>
            </a:r>
            <a:r>
              <a:rPr lang="en-GB" sz="1900" dirty="0">
                <a:ea typeface="Verdana" panose="020B0604030504040204" pitchFamily="34" charset="0"/>
              </a:rPr>
              <a:t>- Hybrid NLU can mimic human reasoning while analysing unstructured contents so to produce </a:t>
            </a:r>
            <a:r>
              <a:rPr lang="en-GB" sz="1900" b="1" dirty="0">
                <a:ea typeface="Verdana" panose="020B0604030504040204" pitchFamily="34" charset="0"/>
              </a:rPr>
              <a:t>Actionable Insight</a:t>
            </a:r>
            <a:endParaRPr lang="en-GB" sz="19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/>
            <a:endParaRPr lang="en-IT" sz="2800" b="1" dirty="0">
              <a:solidFill>
                <a:srgbClr val="0084CA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algn="just"/>
            <a:endParaRPr lang="en-GB" i="1" dirty="0"/>
          </a:p>
          <a:p>
            <a:pPr algn="just"/>
            <a:endParaRPr lang="en-GB" i="1" dirty="0"/>
          </a:p>
          <a:p>
            <a:pPr algn="just"/>
            <a:endParaRPr lang="en-GB" i="1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1</a:t>
            </a:fld>
            <a:endParaRPr lang="nb-NO" dirty="0"/>
          </a:p>
        </p:txBody>
      </p:sp>
      <p:sp>
        <p:nvSpPr>
          <p:cNvPr id="2" name="Tekstvak 1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Gianluca Sensidoni  gsensidoni@expert.ai</a:t>
            </a:r>
            <a:endParaRPr lang="nl-NL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647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Proposed NLU features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657" y="1530385"/>
            <a:ext cx="7620000" cy="4800600"/>
          </a:xfrm>
        </p:spPr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GB" sz="2000" b="1" i="1" dirty="0"/>
              <a:t>CL3-2022-FCT-01-05 - Effective fight against corruption </a:t>
            </a:r>
            <a:r>
              <a:rPr lang="en-GB" sz="2000" i="1" dirty="0"/>
              <a:t>:</a:t>
            </a:r>
          </a:p>
          <a:p>
            <a:pPr lvl="1"/>
            <a:r>
              <a:rPr lang="en-US" sz="1800" i="1" dirty="0"/>
              <a:t>Entities, Relations and Categories extractions to improve Intelligence picture;</a:t>
            </a:r>
          </a:p>
          <a:p>
            <a:pPr lvl="1"/>
            <a:r>
              <a:rPr lang="en-US" sz="1800" i="1" dirty="0"/>
              <a:t>Reasoning by Semantic Patterns and Temporal References to infer modus operandi;</a:t>
            </a:r>
          </a:p>
          <a:p>
            <a:pPr lvl="1"/>
            <a:r>
              <a:rPr lang="en-US" sz="1800" i="1" dirty="0"/>
              <a:t>Clustering of similar news so to unveil corruptive practices;</a:t>
            </a:r>
            <a:endParaRPr lang="en-US" sz="1800" b="1" i="1" dirty="0"/>
          </a:p>
          <a:p>
            <a:pPr lvl="1"/>
            <a:r>
              <a:rPr lang="en-US" sz="1800" i="1" dirty="0"/>
              <a:t>Emotions analysis to understand social and economic impact;</a:t>
            </a:r>
          </a:p>
          <a:p>
            <a:pPr lvl="1"/>
            <a:r>
              <a:rPr lang="en-GB" sz="1800" i="1" dirty="0"/>
              <a:t>Analysing historical use cases to mitigate future similar events (EX-POST analysis).</a:t>
            </a:r>
          </a:p>
          <a:p>
            <a:r>
              <a:rPr lang="en-GB" sz="2000" b="1" i="1" dirty="0"/>
              <a:t>CL3-2022-FCT-01-06 - </a:t>
            </a:r>
            <a:r>
              <a:rPr lang="en-US" sz="2000" b="1" i="1" dirty="0"/>
              <a:t>Effective fight against illicit drugs production and trafficking </a:t>
            </a:r>
            <a:r>
              <a:rPr lang="en-GB" sz="2000" i="1" dirty="0"/>
              <a:t>:</a:t>
            </a:r>
          </a:p>
          <a:p>
            <a:pPr lvl="1"/>
            <a:r>
              <a:rPr lang="en-US" sz="1800" i="1" dirty="0"/>
              <a:t>Entities, Relations and Categories extractions to improve Intelligence picture;</a:t>
            </a:r>
          </a:p>
          <a:p>
            <a:pPr lvl="1"/>
            <a:r>
              <a:rPr lang="en-US" sz="1800" i="1" dirty="0"/>
              <a:t>Emotions analysis to prevent buying/selling actions;</a:t>
            </a:r>
          </a:p>
          <a:p>
            <a:pPr lvl="1"/>
            <a:r>
              <a:rPr lang="en-US" sz="1800" i="1" dirty="0"/>
              <a:t>Semantic unknown concepts extractions to discover new trends;</a:t>
            </a:r>
          </a:p>
          <a:p>
            <a:pPr lvl="1"/>
            <a:r>
              <a:rPr lang="en-US" sz="1800" i="1" dirty="0"/>
              <a:t>Stylometric analysis to correlate Virtual IDs from Surface to Dark Nets;</a:t>
            </a:r>
          </a:p>
          <a:p>
            <a:pPr lvl="1"/>
            <a:r>
              <a:rPr lang="en-US" sz="1800" i="1" dirty="0"/>
              <a:t>Precursors substances discovering used for drugs production.</a:t>
            </a:r>
          </a:p>
          <a:p>
            <a:pPr marL="411480" lvl="1" indent="0">
              <a:buNone/>
            </a:pPr>
            <a:endParaRPr lang="en-US" sz="1800" b="1" i="1" dirty="0"/>
          </a:p>
          <a:p>
            <a:pPr algn="just"/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validated semantic deduction becomes part of the 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Knowledge Graph</a:t>
            </a:r>
          </a:p>
          <a:p>
            <a:pPr algn="just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same process can start again with a new and wider know-how.</a:t>
            </a:r>
          </a:p>
          <a:p>
            <a:pPr algn="just"/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More know-how means more efficient prevention (EX-ANTE analysis)</a:t>
            </a:r>
          </a:p>
          <a:p>
            <a:pPr algn="just"/>
            <a:r>
              <a:rPr lang="en-GB" sz="2000" b="1" i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Information Superiority </a:t>
            </a:r>
            <a:r>
              <a:rPr lang="en-GB" sz="2000" b="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for </a:t>
            </a:r>
            <a:r>
              <a:rPr lang="en-GB" sz="2000" i="1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Augmented DSS</a:t>
            </a:r>
            <a:r>
              <a:rPr lang="en-GB" sz="20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, </a:t>
            </a:r>
            <a:r>
              <a:rPr lang="en-GB" sz="2000" i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Simulation &amp; Prediction</a:t>
            </a:r>
            <a:r>
              <a:rPr lang="en-GB" sz="20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platform.</a:t>
            </a:r>
            <a:endParaRPr lang="en-US" sz="20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2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Gianluca Sensidoni  gsensidoni@expert.ai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AA75F91-6D24-4080-90C8-291253135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048038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5584" y="357922"/>
            <a:ext cx="8003232" cy="1143000"/>
          </a:xfrm>
        </p:spPr>
        <p:txBody>
          <a:bodyPr/>
          <a:lstStyle/>
          <a:p>
            <a:r>
              <a:rPr lang="nb-NO" sz="4000" dirty="0"/>
              <a:t>Why Emotions &amp; Stylometric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922"/>
            <a:ext cx="7620000" cy="93640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114300" indent="0" algn="just">
              <a:buNone/>
            </a:pPr>
            <a:r>
              <a:rPr lang="en-GB" b="1" i="1" dirty="0"/>
              <a:t>Extracting human factor attributes like “the sequences structure  of DNA”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3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Gianluca Sensidoni  gsensidoni@expert.ai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  <p:pic>
        <p:nvPicPr>
          <p:cNvPr id="10" name="Picture 1">
            <a:extLst>
              <a:ext uri="{FF2B5EF4-FFF2-40B4-BE49-F238E27FC236}">
                <a16:creationId xmlns:a16="http://schemas.microsoft.com/office/drawing/2014/main" id="{A6E63AF5-46A2-43D5-8E14-82729CE674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3855" y="2509313"/>
            <a:ext cx="7818853" cy="3535887"/>
          </a:xfrm>
          <a:prstGeom prst="rect">
            <a:avLst/>
          </a:prstGeom>
        </p:spPr>
      </p:pic>
      <p:sp>
        <p:nvSpPr>
          <p:cNvPr id="11" name="Oval 13">
            <a:extLst>
              <a:ext uri="{FF2B5EF4-FFF2-40B4-BE49-F238E27FC236}">
                <a16:creationId xmlns:a16="http://schemas.microsoft.com/office/drawing/2014/main" id="{499FE84B-146F-4ED7-A90F-41152D5CB742}"/>
              </a:ext>
            </a:extLst>
          </p:cNvPr>
          <p:cNvSpPr/>
          <p:nvPr/>
        </p:nvSpPr>
        <p:spPr>
          <a:xfrm>
            <a:off x="990715" y="3213584"/>
            <a:ext cx="404544" cy="95937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12" name="TextBox 14">
            <a:extLst>
              <a:ext uri="{FF2B5EF4-FFF2-40B4-BE49-F238E27FC236}">
                <a16:creationId xmlns:a16="http://schemas.microsoft.com/office/drawing/2014/main" id="{CD776DDB-8CED-4C81-85E5-74682AA6DABA}"/>
              </a:ext>
            </a:extLst>
          </p:cNvPr>
          <p:cNvSpPr txBox="1"/>
          <p:nvPr/>
        </p:nvSpPr>
        <p:spPr>
          <a:xfrm>
            <a:off x="1131292" y="2841518"/>
            <a:ext cx="360110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350" dirty="0">
                <a:solidFill>
                  <a:srgbClr val="FF0000"/>
                </a:solidFill>
              </a:rPr>
              <a:t>Highly distinctive trait for Cristoforetti </a:t>
            </a:r>
          </a:p>
        </p:txBody>
      </p:sp>
    </p:spTree>
    <p:extLst>
      <p:ext uri="{BB962C8B-B14F-4D97-AF65-F5344CB8AC3E}">
        <p14:creationId xmlns:p14="http://schemas.microsoft.com/office/powerpoint/2010/main" val="250107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z="4000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6260"/>
            <a:ext cx="7787208" cy="499506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b="1" i="1" dirty="0"/>
              <a:t>Live FREE Demos at:</a:t>
            </a:r>
          </a:p>
          <a:p>
            <a:pPr lvl="1"/>
            <a:r>
              <a:rPr lang="en-US" i="1" dirty="0">
                <a:hlinkClick r:id="rId3"/>
              </a:rPr>
              <a:t>https://try.expert.ai/</a:t>
            </a:r>
            <a:endParaRPr lang="en-US" i="1" dirty="0"/>
          </a:p>
          <a:p>
            <a:pPr lvl="1"/>
            <a:r>
              <a:rPr lang="en-US" i="1" dirty="0">
                <a:hlinkClick r:id="rId4"/>
              </a:rPr>
              <a:t>https://intelligenceapi.com/</a:t>
            </a:r>
            <a:r>
              <a:rPr lang="en-US" i="1" dirty="0"/>
              <a:t> </a:t>
            </a:r>
          </a:p>
          <a:p>
            <a:endParaRPr lang="en-US" i="1" dirty="0"/>
          </a:p>
          <a:p>
            <a:r>
              <a:rPr lang="en-GB" i="1" dirty="0"/>
              <a:t>Looking for Core Partners creating Consortia:</a:t>
            </a:r>
          </a:p>
          <a:p>
            <a:pPr lvl="1"/>
            <a:r>
              <a:rPr lang="en-GB" i="1" dirty="0"/>
              <a:t>Coordinator</a:t>
            </a:r>
          </a:p>
          <a:p>
            <a:pPr lvl="1"/>
            <a:r>
              <a:rPr lang="en-GB" i="1" dirty="0"/>
              <a:t>System Integrator with Investigative platform</a:t>
            </a:r>
          </a:p>
          <a:p>
            <a:pPr lvl="1"/>
            <a:r>
              <a:rPr lang="en-GB" i="1" dirty="0" err="1"/>
              <a:t>DarkNets</a:t>
            </a:r>
            <a:r>
              <a:rPr lang="en-GB" i="1" dirty="0"/>
              <a:t> documents acquisition</a:t>
            </a:r>
          </a:p>
          <a:p>
            <a:pPr lvl="1"/>
            <a:r>
              <a:rPr lang="en-GB" i="1" dirty="0"/>
              <a:t>Expertise on </a:t>
            </a:r>
            <a:r>
              <a:rPr lang="en-US" i="1" dirty="0"/>
              <a:t>lawful court-proof collection of crime evidence</a:t>
            </a:r>
            <a:endParaRPr lang="en-GB" i="1" dirty="0"/>
          </a:p>
          <a:p>
            <a:pPr lvl="1"/>
            <a:r>
              <a:rPr lang="en-GB" i="1" dirty="0"/>
              <a:t>Domain experts and practitioners</a:t>
            </a:r>
          </a:p>
          <a:p>
            <a:pPr lvl="1"/>
            <a:r>
              <a:rPr lang="en-GB" i="1" dirty="0"/>
              <a:t>Expertise on Training</a:t>
            </a:r>
          </a:p>
          <a:p>
            <a:pPr lvl="1"/>
            <a:r>
              <a:rPr lang="en-GB" i="1" dirty="0"/>
              <a:t>LEAs</a:t>
            </a:r>
          </a:p>
          <a:p>
            <a:pPr lvl="1"/>
            <a:endParaRPr lang="en-GB" i="1" dirty="0"/>
          </a:p>
          <a:p>
            <a:pPr lvl="1"/>
            <a:endParaRPr lang="en-GB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26606-9769-45B9-B145-D32B89908B05}" type="slidenum">
              <a:rPr lang="nb-NO" smtClean="0"/>
              <a:t>4</a:t>
            </a:fld>
            <a:endParaRPr lang="nb-NO" dirty="0"/>
          </a:p>
        </p:txBody>
      </p:sp>
      <p:sp>
        <p:nvSpPr>
          <p:cNvPr id="7" name="Tekstvak 6"/>
          <p:cNvSpPr txBox="1"/>
          <p:nvPr/>
        </p:nvSpPr>
        <p:spPr>
          <a:xfrm>
            <a:off x="0" y="6500078"/>
            <a:ext cx="8460432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chemeClr val="bg1"/>
                </a:solidFill>
              </a:rPr>
              <a:t>Gianluca Sensidoni  gsensidoni@expert.ai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E11D5B47-CF55-4D7E-8084-947E4FE2A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6822080" y="3339160"/>
            <a:ext cx="3930497" cy="365760"/>
          </a:xfrm>
        </p:spPr>
        <p:txBody>
          <a:bodyPr>
            <a:normAutofit/>
          </a:bodyPr>
          <a:lstStyle/>
          <a:p>
            <a:r>
              <a:rPr lang="fi-FI" sz="1600" dirty="0"/>
              <a:t>SMI2G 2022,  16-17 May 2022, Brussels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36787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Adjacenc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287</TotalTime>
  <Words>437</Words>
  <Application>Microsoft Office PowerPoint</Application>
  <PresentationFormat>Presentazione su schermo (4:3)</PresentationFormat>
  <Paragraphs>61</Paragraphs>
  <Slides>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Adjacency</vt:lpstr>
      <vt:lpstr>Supporting Reasoning by Deep Semantic AI/NLU algorithms</vt:lpstr>
      <vt:lpstr>Proposed NLU features </vt:lpstr>
      <vt:lpstr>Why Emotions &amp; Stylometric Analysis</vt:lpstr>
      <vt:lpstr>Conclusions</vt:lpstr>
    </vt:vector>
  </TitlesOfParts>
  <Company>SINTEF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bsa</dc:creator>
  <cp:lastModifiedBy>Gianluca Sensidoni</cp:lastModifiedBy>
  <cp:revision>109</cp:revision>
  <cp:lastPrinted>2022-05-03T09:24:21Z</cp:lastPrinted>
  <dcterms:created xsi:type="dcterms:W3CDTF">2012-04-10T09:21:31Z</dcterms:created>
  <dcterms:modified xsi:type="dcterms:W3CDTF">2022-05-05T10:10:11Z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