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08" r:id="rId2"/>
    <p:sldId id="309" r:id="rId3"/>
    <p:sldId id="310" r:id="rId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+d7xBi4BAwZCe3zX2nthbNtug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F336D7-0DDB-4AF3-82CD-812EA0611263}">
  <a:tblStyle styleId="{ADF336D7-0DDB-4AF3-82CD-812EA06112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BF6CD33-DA8C-4ACE-B05E-6FED0EDFF55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Google Shape;717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8" name="Google Shape;718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9" name="Google Shape;749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600"/>
              <a:buFont typeface="Cambria"/>
              <a:buNone/>
              <a:defRPr>
                <a:solidFill>
                  <a:srgbClr val="1F49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dt" idx="10"/>
          </p:nvPr>
        </p:nvSpPr>
        <p:spPr>
          <a:xfrm rot="-5400000">
            <a:off x="7568128" y="1296968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5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600"/>
              <a:buFont typeface="Cambria"/>
              <a:buNone/>
              <a:defRPr>
                <a:solidFill>
                  <a:srgbClr val="1F49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dt" idx="10"/>
          </p:nvPr>
        </p:nvSpPr>
        <p:spPr>
          <a:xfrm rot="-5400000">
            <a:off x="7568128" y="1296968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2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6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2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2"/>
          <p:cNvSpPr txBox="1"/>
          <p:nvPr/>
        </p:nvSpPr>
        <p:spPr>
          <a:xfrm>
            <a:off x="0" y="6705600"/>
            <a:ext cx="10699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Classification: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"/>
          <p:cNvSpPr txBox="1">
            <a:spLocks noGrp="1"/>
          </p:cNvSpPr>
          <p:nvPr>
            <p:ph type="body" idx="1"/>
          </p:nvPr>
        </p:nvSpPr>
        <p:spPr>
          <a:xfrm>
            <a:off x="357737" y="3297303"/>
            <a:ext cx="7620000" cy="147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i="1"/>
          </a:p>
          <a:p>
            <a:pPr marL="342900" lvl="0" indent="-88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i="1"/>
          </a:p>
        </p:txBody>
      </p:sp>
      <p:sp>
        <p:nvSpPr>
          <p:cNvPr id="721" name="Google Shape;721;p8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SMI2G 2022,  16-17 May 2022, Brussels</a:t>
            </a:r>
            <a:endParaRPr sz="1600"/>
          </a:p>
        </p:txBody>
      </p:sp>
      <p:sp>
        <p:nvSpPr>
          <p:cNvPr id="722" name="Google Shape;722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723" name="Google Shape;723;p8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Martínez Marín (Murcia Local Police) / proyectospolicia@ayto-murcia.es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41428"/>
            <a:ext cx="2436350" cy="1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"/>
          <p:cNvSpPr txBox="1"/>
          <p:nvPr/>
        </p:nvSpPr>
        <p:spPr>
          <a:xfrm>
            <a:off x="35496" y="343312"/>
            <a:ext cx="4762872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Murcia Local Police</a:t>
            </a:r>
            <a:endParaRPr sz="32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8"/>
          <p:cNvSpPr txBox="1"/>
          <p:nvPr/>
        </p:nvSpPr>
        <p:spPr>
          <a:xfrm>
            <a:off x="3635896" y="1362872"/>
            <a:ext cx="3888432" cy="141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 Spain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882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450,000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388802"/>
            <a:ext cx="2637884" cy="226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2875" y="3974552"/>
            <a:ext cx="2083260" cy="2003402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"/>
          <p:cNvSpPr txBox="1"/>
          <p:nvPr/>
        </p:nvSpPr>
        <p:spPr>
          <a:xfrm>
            <a:off x="357737" y="3857165"/>
            <a:ext cx="3689752" cy="14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Murcia Local Police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police officers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Police 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6135" y="4069734"/>
            <a:ext cx="2659325" cy="200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"/>
          <p:cNvSpPr txBox="1">
            <a:spLocks noGrp="1"/>
          </p:cNvSpPr>
          <p:nvPr>
            <p:ph type="body" idx="1"/>
          </p:nvPr>
        </p:nvSpPr>
        <p:spPr>
          <a:xfrm>
            <a:off x="9165" y="3947882"/>
            <a:ext cx="4020524" cy="14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Drones</a:t>
            </a:r>
            <a:endParaRPr/>
          </a:p>
          <a:p>
            <a:pPr marL="34290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4400"/>
              <a:buNone/>
            </a:pPr>
            <a:endParaRPr sz="4400"/>
          </a:p>
        </p:txBody>
      </p:sp>
      <p:sp>
        <p:nvSpPr>
          <p:cNvPr id="737" name="Google Shape;737;p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738" name="Google Shape;738;p9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9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SMI2G 2022,  16-17 May 2022, Brussels</a:t>
            </a:r>
            <a:endParaRPr sz="1600"/>
          </a:p>
        </p:txBody>
      </p:sp>
      <p:sp>
        <p:nvSpPr>
          <p:cNvPr id="740" name="Google Shape;740;p9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Martínez Marín (Murcia Local Police) / proyectospolicia@ayto-murcia.es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41428"/>
            <a:ext cx="2436350" cy="1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9"/>
          <p:cNvSpPr txBox="1">
            <a:spLocks noGrp="1"/>
          </p:cNvSpPr>
          <p:nvPr>
            <p:ph type="title"/>
          </p:nvPr>
        </p:nvSpPr>
        <p:spPr>
          <a:xfrm>
            <a:off x="35496" y="343312"/>
            <a:ext cx="4762872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Calibri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Murcia Local Police</a:t>
            </a:r>
            <a:endParaRPr/>
          </a:p>
        </p:txBody>
      </p:sp>
      <p:pic>
        <p:nvPicPr>
          <p:cNvPr id="743" name="Google Shape;7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06" y="1196752"/>
            <a:ext cx="3954479" cy="257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1984" y="3789040"/>
            <a:ext cx="4317509" cy="2732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9"/>
          <p:cNvSpPr txBox="1"/>
          <p:nvPr/>
        </p:nvSpPr>
        <p:spPr>
          <a:xfrm>
            <a:off x="4138748" y="1374250"/>
            <a:ext cx="4321684" cy="205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and domestic violence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"/>
          <p:cNvSpPr txBox="1">
            <a:spLocks noGrp="1"/>
          </p:cNvSpPr>
          <p:nvPr>
            <p:ph type="body" idx="1"/>
          </p:nvPr>
        </p:nvSpPr>
        <p:spPr>
          <a:xfrm>
            <a:off x="77128" y="1089042"/>
            <a:ext cx="3846800" cy="514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i="1"/>
              <a:t>Interests</a:t>
            </a:r>
            <a:endParaRPr/>
          </a:p>
          <a:p>
            <a:pPr marL="640080" lvl="1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i="1"/>
              <a:t>Cluster 3: Civil security for society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Disaster-resilient societies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Protection and security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Cybersecurity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Fighting crime and terrorism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Resilient infrastructure</a:t>
            </a:r>
            <a:endParaRPr/>
          </a:p>
          <a:p>
            <a:pPr marL="1005839" lvl="2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i="1"/>
              <a:t>Disaster-resilient societies…</a:t>
            </a:r>
            <a:endParaRPr/>
          </a:p>
          <a:p>
            <a:pPr marL="640080" lvl="1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i="1"/>
              <a:t>Citizens, Equality, Rights and</a:t>
            </a:r>
            <a:endParaRPr/>
          </a:p>
          <a:p>
            <a:pPr marL="411480" lvl="1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GB" i="1"/>
              <a:t>    Values (CERV)</a:t>
            </a:r>
            <a:endParaRPr/>
          </a:p>
          <a:p>
            <a:pPr marL="640080" lvl="1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i="1"/>
              <a:t>Internal Security Fund (ISF)</a:t>
            </a:r>
            <a:endParaRPr/>
          </a:p>
          <a:p>
            <a:pPr marL="342900" lvl="0" indent="-2286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GB" i="1"/>
              <a:t>Nowadays</a:t>
            </a:r>
            <a:endParaRPr/>
          </a:p>
          <a:p>
            <a:pPr marL="640080" lvl="1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i="1"/>
              <a:t>7 Horizon Europe calls</a:t>
            </a:r>
            <a:endParaRPr/>
          </a:p>
        </p:txBody>
      </p:sp>
      <p:sp>
        <p:nvSpPr>
          <p:cNvPr id="752" name="Google Shape;752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53" name="Google Shape;753;p10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and e-mail of proposer/presenter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0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SMI2G 2022,  16-17 May 2022, Brussels</a:t>
            </a:r>
            <a:endParaRPr sz="1600"/>
          </a:p>
        </p:txBody>
      </p:sp>
      <p:sp>
        <p:nvSpPr>
          <p:cNvPr id="755" name="Google Shape;755;p10"/>
          <p:cNvSpPr txBox="1"/>
          <p:nvPr/>
        </p:nvSpPr>
        <p:spPr>
          <a:xfrm>
            <a:off x="0" y="648866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Martínez Marín (Murcia Local Police) / proyectospolicia@ayto-murcia.es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41428"/>
            <a:ext cx="2436350" cy="1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0"/>
          <p:cNvSpPr txBox="1">
            <a:spLocks noGrp="1"/>
          </p:cNvSpPr>
          <p:nvPr>
            <p:ph type="title"/>
          </p:nvPr>
        </p:nvSpPr>
        <p:spPr>
          <a:xfrm>
            <a:off x="35496" y="343312"/>
            <a:ext cx="4762872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Calibri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Murcia Local Police</a:t>
            </a:r>
            <a:endParaRPr/>
          </a:p>
        </p:txBody>
      </p:sp>
      <p:pic>
        <p:nvPicPr>
          <p:cNvPr id="758" name="Google Shape;75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944" y="1328396"/>
            <a:ext cx="4307285" cy="29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jacenc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Cambria</vt:lpstr>
      <vt:lpstr>Calibri</vt:lpstr>
      <vt:lpstr>Adjacency</vt:lpstr>
      <vt:lpstr>PowerPoint Presentation</vt:lpstr>
      <vt:lpstr>Murcia Local Police</vt:lpstr>
      <vt:lpstr>Murcia Local Police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National Police</dc:title>
  <dc:creator>bsa</dc:creator>
  <cp:lastModifiedBy>Jon Hall</cp:lastModifiedBy>
  <cp:revision>2</cp:revision>
  <dcterms:created xsi:type="dcterms:W3CDTF">2012-04-10T09:21:31Z</dcterms:created>
  <dcterms:modified xsi:type="dcterms:W3CDTF">2022-05-23T12:30:47Z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c1b68620-7369-4132-a741-1c9b431f2750_Enabled">
    <vt:lpwstr>true</vt:lpwstr>
  </property>
  <property fmtid="{D5CDD505-2E9C-101B-9397-08002B2CF9AE}" pid="4" name="MSIP_Label_c1b68620-7369-4132-a741-1c9b431f2750_SetDate">
    <vt:lpwstr>2022-05-09T14:10:33Z</vt:lpwstr>
  </property>
  <property fmtid="{D5CDD505-2E9C-101B-9397-08002B2CF9AE}" pid="5" name="MSIP_Label_c1b68620-7369-4132-a741-1c9b431f2750_Method">
    <vt:lpwstr>Privileged</vt:lpwstr>
  </property>
  <property fmtid="{D5CDD505-2E9C-101B-9397-08002B2CF9AE}" pid="6" name="MSIP_Label_c1b68620-7369-4132-a741-1c9b431f2750_Name">
    <vt:lpwstr>Public</vt:lpwstr>
  </property>
  <property fmtid="{D5CDD505-2E9C-101B-9397-08002B2CF9AE}" pid="7" name="MSIP_Label_c1b68620-7369-4132-a741-1c9b431f2750_SiteId">
    <vt:lpwstr>16aebab9-7ae0-41ca-aa2e-1922d8efc264</vt:lpwstr>
  </property>
  <property fmtid="{D5CDD505-2E9C-101B-9397-08002B2CF9AE}" pid="8" name="MSIP_Label_c1b68620-7369-4132-a741-1c9b431f2750_ActionId">
    <vt:lpwstr>be16ff38-1dd6-4620-ab4d-dd1f38d9d6ef</vt:lpwstr>
  </property>
  <property fmtid="{D5CDD505-2E9C-101B-9397-08002B2CF9AE}" pid="9" name="MSIP_Label_c1b68620-7369-4132-a741-1c9b431f2750_ContentBits">
    <vt:lpwstr>2</vt:lpwstr>
  </property>
  <property fmtid="{D5CDD505-2E9C-101B-9397-08002B2CF9AE}" pid="10" name="ClassificationContentMarkingFooterLocations">
    <vt:lpwstr>Adjacency:11</vt:lpwstr>
  </property>
  <property fmtid="{D5CDD505-2E9C-101B-9397-08002B2CF9AE}" pid="11" name="ClassificationContentMarkingFooterText">
    <vt:lpwstr>Classification: Public</vt:lpwstr>
  </property>
</Properties>
</file>