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2" r:id="rId4"/>
    <p:sldId id="259" r:id="rId5"/>
    <p:sldId id="258" r:id="rId6"/>
    <p:sldId id="261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49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83"/>
  </p:normalViewPr>
  <p:slideViewPr>
    <p:cSldViewPr snapToGrid="0" snapToObjects="1">
      <p:cViewPr varScale="1">
        <p:scale>
          <a:sx n="94" d="100"/>
          <a:sy n="94" d="100"/>
        </p:scale>
        <p:origin x="73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452E6-6A2F-E544-B3BA-BE054AB0B8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BAA94D-C2BF-0442-B697-0C32AAF956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l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844762-A96C-D64B-B617-976AAC317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E5427-EEC6-7E45-8E7D-11FE0E66BC72}" type="datetimeFigureOut">
              <a:rPr lang="pl-PL" smtClean="0"/>
              <a:t>16.05.2022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205AE2-78D9-6A4B-9DE4-A974A3731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D14662-CB31-DA4B-9969-927799C6F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2D061-9155-1E45-8D82-3570F68463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34519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2209F-E042-EC4A-A9C0-CB5B71C37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169F79-05BA-EC4B-89D9-5C61FA08EC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841BEE-9A57-2540-8E8B-03E54E492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E5427-EEC6-7E45-8E7D-11FE0E66BC72}" type="datetimeFigureOut">
              <a:rPr lang="pl-PL" smtClean="0"/>
              <a:t>16.05.2022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A780A3-AA63-D248-9B59-4B5F6D49D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DE8FD-0E43-594A-B810-6DB9B97A5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2D061-9155-1E45-8D82-3570F68463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844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B3B82E-64D5-2540-8C3F-E4758E84F1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FE4FA4-A6E5-B949-9B5C-E22BCC4AF6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42429E-830E-5344-9E8D-8165AD84F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E5427-EEC6-7E45-8E7D-11FE0E66BC72}" type="datetimeFigureOut">
              <a:rPr lang="pl-PL" smtClean="0"/>
              <a:t>16.05.2022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C87A77-49FE-C044-AFE8-6D08EBEB2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EA1038-AF8D-B14B-9E12-4CB93A4F4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2D061-9155-1E45-8D82-3570F68463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8004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328C0-7796-024D-B16C-AF6DF95D7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F2E4A-D385-824E-9E6E-2398EDF3E3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E4844B-5987-4F4F-9728-69EA6F9A8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E5427-EEC6-7E45-8E7D-11FE0E66BC72}" type="datetimeFigureOut">
              <a:rPr lang="pl-PL" smtClean="0"/>
              <a:t>16.05.2022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B180A4-1902-5548-9862-99FCF537E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76232B-0D99-6349-88A2-93E098078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2D061-9155-1E45-8D82-3570F68463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6478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B2AA2-FCF1-FD44-B642-A25EAFFF0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07AFC8-E437-2D47-AB0B-68EED5494D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62D6F4-2874-0B4B-94ED-35EE58D0C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E5427-EEC6-7E45-8E7D-11FE0E66BC72}" type="datetimeFigureOut">
              <a:rPr lang="pl-PL" smtClean="0"/>
              <a:t>16.05.2022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84E6E2-DDC8-B042-B591-D1449CA5E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1F3572-1DA2-484A-A7C9-D6001B586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2D061-9155-1E45-8D82-3570F68463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5535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BA44B-0EE5-8848-AD16-ED2934DB4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65A05-3800-ED4D-A196-078584B406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7CED52-8C89-474B-9109-E3971FC637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CAD472-8616-CE44-B4C5-3C21C3DBE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E5427-EEC6-7E45-8E7D-11FE0E66BC72}" type="datetimeFigureOut">
              <a:rPr lang="pl-PL" smtClean="0"/>
              <a:t>16.05.2022</a:t>
            </a:fld>
            <a:endParaRPr lang="pl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A3C13F-A101-824C-9E47-BA9A0AC9E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31A-BE88-474A-85B7-DAECF29DA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2D061-9155-1E45-8D82-3570F68463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8405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657D8-0398-AE41-B14B-561611236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1F6527-B604-F64A-80F6-6463AC4A65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C4F515-65DA-5147-8DDE-B4580FA951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0AEF3C-D9E2-6E4F-8C7D-81204DD69D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0C63CE-75A1-EA4B-B280-4E711E9897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F59362-CC89-4F46-9D0B-3D32B758D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E5427-EEC6-7E45-8E7D-11FE0E66BC72}" type="datetimeFigureOut">
              <a:rPr lang="pl-PL" smtClean="0"/>
              <a:t>16.05.2022</a:t>
            </a:fld>
            <a:endParaRPr lang="pl-P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1C9162-2C25-6544-9361-65922CE55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1DEB38-C0C5-3649-868E-5FCDC9FA8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2D061-9155-1E45-8D82-3570F68463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2379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8897D-12A4-B642-B989-F664DB9E1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DEFA22-CEBD-9148-ABE6-48B2B50C5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E5427-EEC6-7E45-8E7D-11FE0E66BC72}" type="datetimeFigureOut">
              <a:rPr lang="pl-PL" smtClean="0"/>
              <a:t>16.05.2022</a:t>
            </a:fld>
            <a:endParaRPr lang="pl-P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E0CAF0-046F-8A48-805B-A9344359D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37F041-FDB0-A247-807E-6C5EDA4C6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2D061-9155-1E45-8D82-3570F68463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1406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7E13A6-448A-5342-B6C9-8ADE74BBC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E5427-EEC6-7E45-8E7D-11FE0E66BC72}" type="datetimeFigureOut">
              <a:rPr lang="pl-PL" smtClean="0"/>
              <a:t>16.05.2022</a:t>
            </a:fld>
            <a:endParaRPr lang="pl-P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0B6011-D0C3-B642-83F1-C7F7C68C6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D49314-5C67-7A44-9581-EE1067A14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2D061-9155-1E45-8D82-3570F68463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1071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B0453-6587-AF4E-A105-AA04BCAC6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4B5A2-6283-CB4F-A185-B61B229B1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5B411C-CB1E-954C-9ED5-293FFE14FD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63B746-12E3-E54C-A390-448A7F798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E5427-EEC6-7E45-8E7D-11FE0E66BC72}" type="datetimeFigureOut">
              <a:rPr lang="pl-PL" smtClean="0"/>
              <a:t>16.05.2022</a:t>
            </a:fld>
            <a:endParaRPr lang="pl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CA15F6-DE7E-454D-9271-ED27FE6DF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6BEB1-A7BF-694D-8069-516AE1800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2D061-9155-1E45-8D82-3570F68463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2308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83348-F6DD-2842-B77E-513A86488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5BFC05-0EFD-FF44-BEC6-B74DE0D6D4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FD5033-A2B6-5C47-AE59-B1028C0DF6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A1B84B-A17C-0F44-A0E4-761A33B68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E5427-EEC6-7E45-8E7D-11FE0E66BC72}" type="datetimeFigureOut">
              <a:rPr lang="pl-PL" smtClean="0"/>
              <a:t>16.05.2022</a:t>
            </a:fld>
            <a:endParaRPr lang="pl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33DB41-9EA0-CE49-9CC1-ABEAC3A71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DF7580-048B-4E4F-9B50-EC71F26EB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2D061-9155-1E45-8D82-3570F68463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3596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F17F59-D73B-3B4D-AB44-28AD95F0A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053E90-BCC8-1A4A-B64B-9F7775B513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46A521-DB13-AF4F-80DB-DF7F443AF2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E5427-EEC6-7E45-8E7D-11FE0E66BC72}" type="datetimeFigureOut">
              <a:rPr lang="pl-PL" smtClean="0"/>
              <a:t>16.05.2022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FEA2F-72D8-EF4D-BF2A-CDF30BA695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15CC7C-6A96-E847-AF2B-F9B86E0FE9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2D061-9155-1E45-8D82-3570F68463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4004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%20contact@enlets.eu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22762E6-F8AC-614A-B609-78F83283737E}"/>
              </a:ext>
            </a:extLst>
          </p:cNvPr>
          <p:cNvSpPr txBox="1"/>
          <p:nvPr/>
        </p:nvSpPr>
        <p:spPr>
          <a:xfrm>
            <a:off x="1457744" y="4305067"/>
            <a:ext cx="9210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21497B"/>
                </a:solidFill>
              </a:rPr>
              <a:t>On behalf of Patrick Padding – ENLETS Core Group </a:t>
            </a:r>
            <a:r>
              <a:rPr lang="en-GB" sz="2000" b="1" dirty="0" err="1">
                <a:solidFill>
                  <a:srgbClr val="21497B"/>
                </a:solidFill>
              </a:rPr>
              <a:t>Leader|Netherlands</a:t>
            </a:r>
            <a:r>
              <a:rPr lang="en-GB" sz="2000" b="1" dirty="0">
                <a:solidFill>
                  <a:srgbClr val="21497B"/>
                </a:solidFill>
              </a:rPr>
              <a:t> Police</a:t>
            </a:r>
          </a:p>
          <a:p>
            <a:r>
              <a:rPr lang="en-GB" sz="2000" b="1" dirty="0">
                <a:solidFill>
                  <a:srgbClr val="21497B"/>
                </a:solidFill>
              </a:rPr>
              <a:t>Rashel Talukder – Polish Platform for Homeland Security (PPHS) | ENLETS Secretariat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02F4EF-C3D2-1046-8A4B-DCD4F8012362}"/>
              </a:ext>
            </a:extLst>
          </p:cNvPr>
          <p:cNvSpPr/>
          <p:nvPr/>
        </p:nvSpPr>
        <p:spPr>
          <a:xfrm>
            <a:off x="1457745" y="3344902"/>
            <a:ext cx="79319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600" b="1" dirty="0" err="1">
                <a:solidFill>
                  <a:srgbClr val="21497B"/>
                </a:solidFill>
                <a:latin typeface="Calibri" panose="020F0502020204030204" pitchFamily="34" charset="0"/>
              </a:rPr>
              <a:t>Results</a:t>
            </a:r>
            <a:r>
              <a:rPr lang="pl-PL" sz="3600" b="1" dirty="0">
                <a:solidFill>
                  <a:srgbClr val="21497B"/>
                </a:solidFill>
                <a:latin typeface="Calibri" panose="020F0502020204030204" pitchFamily="34" charset="0"/>
              </a:rPr>
              <a:t> and </a:t>
            </a:r>
            <a:r>
              <a:rPr lang="pl-PL" sz="3600" b="1" dirty="0" err="1">
                <a:solidFill>
                  <a:srgbClr val="21497B"/>
                </a:solidFill>
                <a:latin typeface="Calibri" panose="020F0502020204030204" pitchFamily="34" charset="0"/>
              </a:rPr>
              <a:t>recommendations</a:t>
            </a:r>
            <a:r>
              <a:rPr lang="pl-PL" sz="3600" b="1" dirty="0">
                <a:solidFill>
                  <a:srgbClr val="21497B"/>
                </a:solidFill>
                <a:latin typeface="Calibri" panose="020F0502020204030204" pitchFamily="34" charset="0"/>
              </a:rPr>
              <a:t> of i-LEAD </a:t>
            </a:r>
            <a:endParaRPr lang="pl-PL" sz="3600" dirty="0">
              <a:solidFill>
                <a:srgbClr val="21497B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779908-C2BF-454E-B6A4-3395F11BA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83" y="359200"/>
            <a:ext cx="4088125" cy="218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332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DE721F-F1FA-574F-818E-82AE53E5ED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600" y="755650"/>
            <a:ext cx="4817533" cy="32536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B71F0C0-0307-3C47-926D-96FE408FB34D}"/>
              </a:ext>
            </a:extLst>
          </p:cNvPr>
          <p:cNvSpPr txBox="1"/>
          <p:nvPr/>
        </p:nvSpPr>
        <p:spPr>
          <a:xfrm>
            <a:off x="2261232" y="4876800"/>
            <a:ext cx="955812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200" b="1" dirty="0">
                <a:solidFill>
                  <a:srgbClr val="21497B"/>
                </a:solidFill>
              </a:rPr>
              <a:t>On behalf of Patrick Padding, ENLETS Core Group Leader and i-LEAD Coordinator</a:t>
            </a:r>
          </a:p>
          <a:p>
            <a:pPr algn="r"/>
            <a:endParaRPr lang="en-GB" sz="2200" b="1" dirty="0">
              <a:solidFill>
                <a:srgbClr val="21497B"/>
              </a:solidFill>
            </a:endParaRPr>
          </a:p>
          <a:p>
            <a:pPr algn="r"/>
            <a:r>
              <a:rPr lang="en-GB" sz="2200" b="1" dirty="0">
                <a:solidFill>
                  <a:srgbClr val="21497B"/>
                </a:solidFill>
              </a:rPr>
              <a:t>Rashel Talukder, Managing Director, Polish Platform for Homeland Security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F960B4-6A5C-354B-BE70-98B50F3158AC}"/>
              </a:ext>
            </a:extLst>
          </p:cNvPr>
          <p:cNvSpPr/>
          <p:nvPr/>
        </p:nvSpPr>
        <p:spPr>
          <a:xfrm>
            <a:off x="9028649" y="3026136"/>
            <a:ext cx="21885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b="1" i="0" u="none" strike="noStrike" dirty="0">
                <a:solidFill>
                  <a:schemeClr val="accent1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contact@enlets.eu</a:t>
            </a:r>
            <a:endParaRPr lang="pl-PL" sz="2000" b="1" dirty="0">
              <a:solidFill>
                <a:schemeClr val="accent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10DDAE-D23D-5848-9817-200244E9FA5B}"/>
              </a:ext>
            </a:extLst>
          </p:cNvPr>
          <p:cNvSpPr/>
          <p:nvPr/>
        </p:nvSpPr>
        <p:spPr>
          <a:xfrm>
            <a:off x="9121014" y="2626026"/>
            <a:ext cx="20038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b="1" dirty="0">
                <a:solidFill>
                  <a:schemeClr val="accent1"/>
                </a:solidFill>
              </a:rPr>
              <a:t>https://enlets.eu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C89C14-4585-F140-9B91-7D723384D0BA}"/>
              </a:ext>
            </a:extLst>
          </p:cNvPr>
          <p:cNvSpPr/>
          <p:nvPr/>
        </p:nvSpPr>
        <p:spPr>
          <a:xfrm>
            <a:off x="9121014" y="1256996"/>
            <a:ext cx="18576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b="1" dirty="0">
                <a:solidFill>
                  <a:schemeClr val="accent1"/>
                </a:solidFill>
              </a:rPr>
              <a:t>http://i-</a:t>
            </a:r>
            <a:r>
              <a:rPr lang="pl-PL" sz="2000" b="1" dirty="0" err="1">
                <a:solidFill>
                  <a:schemeClr val="accent1"/>
                </a:solidFill>
              </a:rPr>
              <a:t>lead.eu</a:t>
            </a:r>
            <a:endParaRPr lang="pl-PL" sz="2000" b="1" dirty="0">
              <a:solidFill>
                <a:schemeClr val="accent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FBBEA3B-26B6-B649-9F1D-C9977B7D7AFC}"/>
              </a:ext>
            </a:extLst>
          </p:cNvPr>
          <p:cNvSpPr/>
          <p:nvPr/>
        </p:nvSpPr>
        <p:spPr>
          <a:xfrm>
            <a:off x="8997262" y="1660604"/>
            <a:ext cx="21051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b="1" i="0" u="none" strike="noStrike" dirty="0" err="1">
                <a:solidFill>
                  <a:schemeClr val="accent1"/>
                </a:solidFill>
                <a:effectLst/>
              </a:rPr>
              <a:t>project</a:t>
            </a:r>
            <a:r>
              <a:rPr lang="pl-PL" sz="2000" b="1" dirty="0" err="1">
                <a:solidFill>
                  <a:schemeClr val="accent1"/>
                </a:solidFill>
              </a:rPr>
              <a:t>@</a:t>
            </a:r>
            <a:r>
              <a:rPr lang="pl-PL" sz="2000" b="1" i="0" u="none" strike="noStrike" dirty="0" err="1">
                <a:solidFill>
                  <a:schemeClr val="accent1"/>
                </a:solidFill>
                <a:effectLst/>
              </a:rPr>
              <a:t>i-lead.eu</a:t>
            </a:r>
            <a:endParaRPr lang="pl-PL" sz="2000" b="1" dirty="0">
              <a:solidFill>
                <a:schemeClr val="accent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185FF35-F897-8443-AE08-149FD3BFB9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4411" y="2369705"/>
            <a:ext cx="1312861" cy="13128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E8B05BF-BD07-C84B-BB42-B097394454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4997" y="1265678"/>
            <a:ext cx="1622275" cy="71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801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E8C83D-3425-E543-957B-3083617C76E9}"/>
              </a:ext>
            </a:extLst>
          </p:cNvPr>
          <p:cNvSpPr txBox="1"/>
          <p:nvPr/>
        </p:nvSpPr>
        <p:spPr>
          <a:xfrm>
            <a:off x="656963" y="261257"/>
            <a:ext cx="25444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b="1" dirty="0">
                <a:solidFill>
                  <a:schemeClr val="accent1"/>
                </a:solidFill>
              </a:rPr>
              <a:t>What is ENLETS?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BEB7E11-2D54-3046-A69E-3C67A3411E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718" y="1227908"/>
            <a:ext cx="4549683" cy="48030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851EF9D-E26D-1E40-B98D-829E23AF52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0922" y="1725811"/>
            <a:ext cx="4329611" cy="22223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4BF6BE3-49DE-9745-8012-99AF4F276C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718" y="6030992"/>
            <a:ext cx="8222411" cy="66668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295D37D-10D6-C04F-8B62-442822C7236F}"/>
              </a:ext>
            </a:extLst>
          </p:cNvPr>
          <p:cNvSpPr/>
          <p:nvPr/>
        </p:nvSpPr>
        <p:spPr>
          <a:xfrm>
            <a:off x="305390" y="722922"/>
            <a:ext cx="3672728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4257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E75B136-329B-294C-9F52-A03312A46E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718" y="6030992"/>
            <a:ext cx="8222411" cy="6666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C78723C-32A6-334B-92CB-6A436117A7BE}"/>
              </a:ext>
            </a:extLst>
          </p:cNvPr>
          <p:cNvSpPr txBox="1"/>
          <p:nvPr/>
        </p:nvSpPr>
        <p:spPr>
          <a:xfrm>
            <a:off x="656963" y="261257"/>
            <a:ext cx="25444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b="1" dirty="0">
                <a:solidFill>
                  <a:schemeClr val="accent1"/>
                </a:solidFill>
              </a:rPr>
              <a:t>What is ENLETS?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84A751-C02F-4B4C-9320-4A530E897EB1}"/>
              </a:ext>
            </a:extLst>
          </p:cNvPr>
          <p:cNvSpPr/>
          <p:nvPr/>
        </p:nvSpPr>
        <p:spPr>
          <a:xfrm>
            <a:off x="305390" y="722922"/>
            <a:ext cx="3672728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040DE7-7CF2-9849-B3B6-EB1CA58C05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8641"/>
            <a:ext cx="6128489" cy="43920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2E73EC7-95DA-BB49-BC58-A13B127539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7735" y="1676401"/>
            <a:ext cx="6134265" cy="361738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E3D6808-87AC-9B48-92A3-4964E10E8D4F}"/>
              </a:ext>
            </a:extLst>
          </p:cNvPr>
          <p:cNvSpPr txBox="1"/>
          <p:nvPr/>
        </p:nvSpPr>
        <p:spPr>
          <a:xfrm>
            <a:off x="4633712" y="5573636"/>
            <a:ext cx="254928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600" b="1" dirty="0">
                <a:solidFill>
                  <a:schemeClr val="accent1"/>
                </a:solidFill>
              </a:rPr>
              <a:t>https://enlets.eu</a:t>
            </a:r>
          </a:p>
        </p:txBody>
      </p:sp>
    </p:spTree>
    <p:extLst>
      <p:ext uri="{BB962C8B-B14F-4D97-AF65-F5344CB8AC3E}">
        <p14:creationId xmlns:p14="http://schemas.microsoft.com/office/powerpoint/2010/main" val="3078179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>
            <a:extLst>
              <a:ext uri="{FF2B5EF4-FFF2-40B4-BE49-F238E27FC236}">
                <a16:creationId xmlns:a16="http://schemas.microsoft.com/office/drawing/2014/main" id="{AE938772-9240-4040-A092-5EC643C9EF59}"/>
              </a:ext>
            </a:extLst>
          </p:cNvPr>
          <p:cNvSpPr/>
          <p:nvPr/>
        </p:nvSpPr>
        <p:spPr>
          <a:xfrm rot="19479035">
            <a:off x="1951814" y="2123366"/>
            <a:ext cx="874950" cy="2102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6246F0-1FFC-4343-A442-5C8E84EB98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988" y="2348533"/>
            <a:ext cx="2546570" cy="25465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BCE1DB-49F0-3749-9BC0-ADBC8D05FD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7209" y="3033333"/>
            <a:ext cx="2656052" cy="117697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E77DC35-C994-C140-A8FD-8873FA31BCF7}"/>
              </a:ext>
            </a:extLst>
          </p:cNvPr>
          <p:cNvSpPr txBox="1"/>
          <p:nvPr/>
        </p:nvSpPr>
        <p:spPr>
          <a:xfrm>
            <a:off x="656963" y="261257"/>
            <a:ext cx="517725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b="1" dirty="0">
                <a:solidFill>
                  <a:schemeClr val="accent1"/>
                </a:solidFill>
              </a:rPr>
              <a:t>ENLETS as an initiator of EU projects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7BF4FFC-0133-FE4C-9995-5FBAC7F10B48}"/>
              </a:ext>
            </a:extLst>
          </p:cNvPr>
          <p:cNvSpPr/>
          <p:nvPr/>
        </p:nvSpPr>
        <p:spPr>
          <a:xfrm>
            <a:off x="305390" y="722922"/>
            <a:ext cx="3672728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0E70A40-1B1F-0E47-832B-9D18E465B1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2207" y="1104955"/>
            <a:ext cx="2664823" cy="71258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EF71B83-3AA9-D54A-A761-BA8A9FA840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7269" y="4671034"/>
            <a:ext cx="3086520" cy="93072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A3F6554-BBD5-2F46-81A9-0AC1F4187E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4804" y="1629240"/>
            <a:ext cx="3460862" cy="101490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9E7915F-F73F-094A-88D1-B570D6590C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91641" y="5601763"/>
            <a:ext cx="2308130" cy="1096988"/>
          </a:xfrm>
          <a:prstGeom prst="rect">
            <a:avLst/>
          </a:prstGeom>
        </p:spPr>
      </p:pic>
      <p:sp>
        <p:nvSpPr>
          <p:cNvPr id="23" name="Right Arrow 22">
            <a:extLst>
              <a:ext uri="{FF2B5EF4-FFF2-40B4-BE49-F238E27FC236}">
                <a16:creationId xmlns:a16="http://schemas.microsoft.com/office/drawing/2014/main" id="{96A04CCA-C382-3D41-9AE2-5A6F3D19F9C5}"/>
              </a:ext>
            </a:extLst>
          </p:cNvPr>
          <p:cNvSpPr/>
          <p:nvPr/>
        </p:nvSpPr>
        <p:spPr>
          <a:xfrm>
            <a:off x="3321786" y="3462666"/>
            <a:ext cx="1865423" cy="1594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2"/>
              </a:solidFill>
            </a:endParaRPr>
          </a:p>
        </p:txBody>
      </p:sp>
      <p:sp>
        <p:nvSpPr>
          <p:cNvPr id="24" name="Right Arrow 23">
            <a:extLst>
              <a:ext uri="{FF2B5EF4-FFF2-40B4-BE49-F238E27FC236}">
                <a16:creationId xmlns:a16="http://schemas.microsoft.com/office/drawing/2014/main" id="{98C66C97-A379-0441-BB2C-5CD61A490423}"/>
              </a:ext>
            </a:extLst>
          </p:cNvPr>
          <p:cNvSpPr/>
          <p:nvPr/>
        </p:nvSpPr>
        <p:spPr>
          <a:xfrm rot="20330600">
            <a:off x="2705697" y="2540176"/>
            <a:ext cx="1865423" cy="1594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2"/>
              </a:solidFill>
            </a:endParaRPr>
          </a:p>
        </p:txBody>
      </p:sp>
      <p:sp>
        <p:nvSpPr>
          <p:cNvPr id="25" name="Right Arrow 24">
            <a:extLst>
              <a:ext uri="{FF2B5EF4-FFF2-40B4-BE49-F238E27FC236}">
                <a16:creationId xmlns:a16="http://schemas.microsoft.com/office/drawing/2014/main" id="{F16A25C5-F01A-6D42-8417-B05F9049C467}"/>
              </a:ext>
            </a:extLst>
          </p:cNvPr>
          <p:cNvSpPr/>
          <p:nvPr/>
        </p:nvSpPr>
        <p:spPr>
          <a:xfrm rot="1198344">
            <a:off x="2655666" y="4487582"/>
            <a:ext cx="1183359" cy="2117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2"/>
              </a:solidFill>
            </a:endParaRPr>
          </a:p>
        </p:txBody>
      </p:sp>
      <p:sp>
        <p:nvSpPr>
          <p:cNvPr id="26" name="Right Arrow 25">
            <a:extLst>
              <a:ext uri="{FF2B5EF4-FFF2-40B4-BE49-F238E27FC236}">
                <a16:creationId xmlns:a16="http://schemas.microsoft.com/office/drawing/2014/main" id="{D2CBCD24-B471-C34F-83C9-165D59A2DE8B}"/>
              </a:ext>
            </a:extLst>
          </p:cNvPr>
          <p:cNvSpPr/>
          <p:nvPr/>
        </p:nvSpPr>
        <p:spPr>
          <a:xfrm rot="2409137">
            <a:off x="1876527" y="5061434"/>
            <a:ext cx="973655" cy="2622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2"/>
              </a:solidFill>
            </a:endParaRPr>
          </a:p>
        </p:txBody>
      </p:sp>
      <p:sp>
        <p:nvSpPr>
          <p:cNvPr id="27" name="Frame 26">
            <a:extLst>
              <a:ext uri="{FF2B5EF4-FFF2-40B4-BE49-F238E27FC236}">
                <a16:creationId xmlns:a16="http://schemas.microsoft.com/office/drawing/2014/main" id="{6A6875E0-4048-5E4D-928C-404EFDD24D7D}"/>
              </a:ext>
            </a:extLst>
          </p:cNvPr>
          <p:cNvSpPr/>
          <p:nvPr/>
        </p:nvSpPr>
        <p:spPr>
          <a:xfrm>
            <a:off x="4986007" y="3023325"/>
            <a:ext cx="3259660" cy="1268527"/>
          </a:xfrm>
          <a:prstGeom prst="frame">
            <a:avLst>
              <a:gd name="adj1" fmla="val 476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407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18B7DA1-A258-E543-9B58-C0FB49250D50}"/>
              </a:ext>
            </a:extLst>
          </p:cNvPr>
          <p:cNvSpPr txBox="1"/>
          <p:nvPr/>
        </p:nvSpPr>
        <p:spPr>
          <a:xfrm>
            <a:off x="656963" y="261257"/>
            <a:ext cx="243457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b="1" dirty="0">
                <a:solidFill>
                  <a:schemeClr val="accent1"/>
                </a:solidFill>
              </a:rPr>
              <a:t>What is i-LEAD?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4B4002-FE7B-4649-9D71-73B59FED3343}"/>
              </a:ext>
            </a:extLst>
          </p:cNvPr>
          <p:cNvSpPr/>
          <p:nvPr/>
        </p:nvSpPr>
        <p:spPr>
          <a:xfrm>
            <a:off x="305390" y="722922"/>
            <a:ext cx="3672728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C27DB4-22B0-024A-908E-79371906F7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2353" y="1230307"/>
            <a:ext cx="8900465" cy="52190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39A25A7-5F4D-AD4B-9E89-FD78FB259F63}"/>
              </a:ext>
            </a:extLst>
          </p:cNvPr>
          <p:cNvSpPr txBox="1"/>
          <p:nvPr/>
        </p:nvSpPr>
        <p:spPr>
          <a:xfrm>
            <a:off x="305390" y="862182"/>
            <a:ext cx="46092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/>
                </a:solidFill>
              </a:rPr>
              <a:t>EU Project – Network of practitioners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/>
                </a:solidFill>
              </a:rPr>
              <a:t>September 2016 – February 2023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/>
                </a:solidFill>
              </a:rPr>
              <a:t>Budget 3.5 </a:t>
            </a:r>
            <a:r>
              <a:rPr lang="en-GB" sz="2000" dirty="0" err="1">
                <a:solidFill>
                  <a:schemeClr val="accent1"/>
                </a:solidFill>
              </a:rPr>
              <a:t>mln</a:t>
            </a:r>
            <a:r>
              <a:rPr lang="en-GB" sz="2000" dirty="0">
                <a:solidFill>
                  <a:schemeClr val="accent1"/>
                </a:solidFill>
              </a:rPr>
              <a:t> Euro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D3ED58-8364-3C48-A8E9-D77BBB9CB508}"/>
              </a:ext>
            </a:extLst>
          </p:cNvPr>
          <p:cNvSpPr/>
          <p:nvPr/>
        </p:nvSpPr>
        <p:spPr>
          <a:xfrm>
            <a:off x="2764066" y="6514869"/>
            <a:ext cx="93093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0" i="0" u="none" strike="noStrike" dirty="0">
                <a:effectLst/>
              </a:rPr>
              <a:t>i-LEAD is funded by the European Union's Horizon 2020 - Research and Innovation Framework Programme, under grant agreement no 740685</a:t>
            </a:r>
            <a:endParaRPr lang="en-GB" sz="1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637FCA9-E8B6-654A-9BDA-FFBCCA7F38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8687" y="6465185"/>
            <a:ext cx="513750" cy="34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517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AD425D-D6AB-A743-B2BD-011BFA5B00FC}"/>
              </a:ext>
            </a:extLst>
          </p:cNvPr>
          <p:cNvSpPr txBox="1"/>
          <p:nvPr/>
        </p:nvSpPr>
        <p:spPr>
          <a:xfrm>
            <a:off x="656963" y="261257"/>
            <a:ext cx="2260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</a:rPr>
              <a:t>What is i-LEAD?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BE1D10-7D8D-2D4F-8BE1-67F2ED6DCFFA}"/>
              </a:ext>
            </a:extLst>
          </p:cNvPr>
          <p:cNvSpPr/>
          <p:nvPr/>
        </p:nvSpPr>
        <p:spPr>
          <a:xfrm>
            <a:off x="305390" y="722922"/>
            <a:ext cx="3672728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0A0BA8-CC2D-874B-B4DA-171AC9C709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90" y="952500"/>
            <a:ext cx="7552514" cy="42121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5AA096-E731-004A-B729-78BECFEB0F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1466" y="2477033"/>
            <a:ext cx="6661150" cy="40105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31AC9C7-8C4F-5C45-A519-B778954F3477}"/>
              </a:ext>
            </a:extLst>
          </p:cNvPr>
          <p:cNvSpPr/>
          <p:nvPr/>
        </p:nvSpPr>
        <p:spPr>
          <a:xfrm>
            <a:off x="2764066" y="6514869"/>
            <a:ext cx="93093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0" i="0" u="none" strike="noStrike" dirty="0">
                <a:effectLst/>
              </a:rPr>
              <a:t>i-LEAD is funded by the European Union's Horizon 2020 - Research and Innovation Framework Programme, under grant agreement no 740685</a:t>
            </a:r>
            <a:endParaRPr lang="en-GB" sz="1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E943CC2-297A-8F4A-8552-4792C887AF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8687" y="6465185"/>
            <a:ext cx="513750" cy="34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751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1BCE1DB-49F0-3749-9BC0-ADBC8D05FD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2" y="3002312"/>
            <a:ext cx="2486458" cy="110181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E77DC35-C994-C140-A8FD-8873FA31BCF7}"/>
              </a:ext>
            </a:extLst>
          </p:cNvPr>
          <p:cNvSpPr txBox="1"/>
          <p:nvPr/>
        </p:nvSpPr>
        <p:spPr>
          <a:xfrm>
            <a:off x="656963" y="261257"/>
            <a:ext cx="57613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</a:rPr>
              <a:t>Exploitation of i-LEAD results within ENLETS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7BF4FFC-0133-FE4C-9995-5FBAC7F10B48}"/>
              </a:ext>
            </a:extLst>
          </p:cNvPr>
          <p:cNvSpPr/>
          <p:nvPr/>
        </p:nvSpPr>
        <p:spPr>
          <a:xfrm>
            <a:off x="305390" y="722922"/>
            <a:ext cx="3672728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D6F925D-8FDA-6141-BC75-E99FC1F31A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2433" y="2729268"/>
            <a:ext cx="1861771" cy="1861771"/>
          </a:xfrm>
          <a:prstGeom prst="rect">
            <a:avLst/>
          </a:prstGeom>
        </p:spPr>
      </p:pic>
      <p:sp>
        <p:nvSpPr>
          <p:cNvPr id="19" name="Right Arrow 18">
            <a:extLst>
              <a:ext uri="{FF2B5EF4-FFF2-40B4-BE49-F238E27FC236}">
                <a16:creationId xmlns:a16="http://schemas.microsoft.com/office/drawing/2014/main" id="{F1BD2DD2-A01F-8141-85F9-CC7742DA3566}"/>
              </a:ext>
            </a:extLst>
          </p:cNvPr>
          <p:cNvSpPr/>
          <p:nvPr/>
        </p:nvSpPr>
        <p:spPr>
          <a:xfrm>
            <a:off x="2906976" y="3564354"/>
            <a:ext cx="1588881" cy="191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2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2544DC4-D6E2-C942-ABD4-EF967EA87656}"/>
              </a:ext>
            </a:extLst>
          </p:cNvPr>
          <p:cNvSpPr txBox="1"/>
          <p:nvPr/>
        </p:nvSpPr>
        <p:spPr>
          <a:xfrm>
            <a:off x="2906976" y="4722713"/>
            <a:ext cx="619015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Overall methodology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Methodology of organising Industry and Research Days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Front Office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Internal communication system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2012D8C-46B1-274E-B4AD-D1002CB3BC6A}"/>
              </a:ext>
            </a:extLst>
          </p:cNvPr>
          <p:cNvSpPr txBox="1"/>
          <p:nvPr/>
        </p:nvSpPr>
        <p:spPr>
          <a:xfrm>
            <a:off x="7981275" y="1219562"/>
            <a:ext cx="3979192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b="1" u="sng" dirty="0">
                <a:solidFill>
                  <a:schemeClr val="accent1"/>
                </a:solidFill>
              </a:rPr>
              <a:t>Who else can use i-LEAD outcomes?</a:t>
            </a:r>
          </a:p>
          <a:p>
            <a:endParaRPr lang="en-GB" sz="2000" b="1" dirty="0">
              <a:solidFill>
                <a:schemeClr val="accent1"/>
              </a:solidFill>
            </a:endParaRPr>
          </a:p>
          <a:p>
            <a:r>
              <a:rPr lang="en-GB" sz="2000" b="1" dirty="0">
                <a:solidFill>
                  <a:schemeClr val="accent1"/>
                </a:solidFill>
              </a:rPr>
              <a:t>Everyone, because outcomes and methodology are publicly available.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E828EF-E8E2-974D-BF25-8C09642BA972}"/>
              </a:ext>
            </a:extLst>
          </p:cNvPr>
          <p:cNvSpPr txBox="1"/>
          <p:nvPr/>
        </p:nvSpPr>
        <p:spPr>
          <a:xfrm>
            <a:off x="2986508" y="3702962"/>
            <a:ext cx="1429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rgbClr val="21497B"/>
                </a:solidFill>
              </a:rPr>
              <a:t>i-LEAD legacy</a:t>
            </a:r>
          </a:p>
        </p:txBody>
      </p:sp>
    </p:spTree>
    <p:extLst>
      <p:ext uri="{BB962C8B-B14F-4D97-AF65-F5344CB8AC3E}">
        <p14:creationId xmlns:p14="http://schemas.microsoft.com/office/powerpoint/2010/main" val="178997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0AC5673-AB27-3344-A464-234B492A1B52}"/>
              </a:ext>
            </a:extLst>
          </p:cNvPr>
          <p:cNvSpPr/>
          <p:nvPr/>
        </p:nvSpPr>
        <p:spPr>
          <a:xfrm>
            <a:off x="426254" y="1478478"/>
            <a:ext cx="104998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0" i="0" u="none" strike="noStrike" dirty="0">
                <a:solidFill>
                  <a:srgbClr val="000000"/>
                </a:solidFill>
                <a:effectLst/>
              </a:rPr>
              <a:t>Difficulties</a:t>
            </a:r>
            <a:r>
              <a:rPr lang="en-GB" sz="2000" dirty="0">
                <a:solidFill>
                  <a:srgbClr val="000000"/>
                </a:solidFill>
              </a:rPr>
              <a:t> with</a:t>
            </a:r>
            <a:r>
              <a:rPr lang="en-GB" sz="2000" b="0" i="0" u="none" strike="noStrike" dirty="0">
                <a:solidFill>
                  <a:srgbClr val="000000"/>
                </a:solidFill>
                <a:effectLst/>
              </a:rPr>
              <a:t> scanning research and market solutions.</a:t>
            </a:r>
            <a:endParaRPr lang="en-GB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ECE11B-A227-4B45-9D2B-26BBB23058DB}"/>
              </a:ext>
            </a:extLst>
          </p:cNvPr>
          <p:cNvSpPr txBox="1"/>
          <p:nvPr/>
        </p:nvSpPr>
        <p:spPr>
          <a:xfrm>
            <a:off x="656963" y="261257"/>
            <a:ext cx="6664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</a:rPr>
              <a:t>Other results, observations and recommendations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068CEC-ECDC-F048-9972-358EBD744D7B}"/>
              </a:ext>
            </a:extLst>
          </p:cNvPr>
          <p:cNvSpPr/>
          <p:nvPr/>
        </p:nvSpPr>
        <p:spPr>
          <a:xfrm>
            <a:off x="305390" y="722922"/>
            <a:ext cx="3672728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75192E-2E3F-8047-8353-9B4E2DD4FD9B}"/>
              </a:ext>
            </a:extLst>
          </p:cNvPr>
          <p:cNvSpPr/>
          <p:nvPr/>
        </p:nvSpPr>
        <p:spPr>
          <a:xfrm>
            <a:off x="426254" y="2005081"/>
            <a:ext cx="108040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​Law enforcement is expecting more than we can offer in the project; a continuous debate on technology is needed (all PG's would like to continue and stay in contact).</a:t>
            </a:r>
            <a:endParaRPr lang="en-GB" sz="2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7A118C-F830-834B-BEC9-15513B644C79}"/>
              </a:ext>
            </a:extLst>
          </p:cNvPr>
          <p:cNvSpPr/>
          <p:nvPr/>
        </p:nvSpPr>
        <p:spPr>
          <a:xfrm>
            <a:off x="426254" y="2926369"/>
            <a:ext cx="110066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LEA’s should be more involved in writing the calls.</a:t>
            </a:r>
            <a:endParaRPr lang="en-GB" sz="2000" b="0" i="0" u="none" strike="noStrike" dirty="0">
              <a:solidFill>
                <a:srgbClr val="000000"/>
              </a:solidFill>
              <a:effectLst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C83004-8EFE-E04E-8331-E9807A7A54D2}"/>
              </a:ext>
            </a:extLst>
          </p:cNvPr>
          <p:cNvSpPr/>
          <p:nvPr/>
        </p:nvSpPr>
        <p:spPr>
          <a:xfrm>
            <a:off x="426254" y="3539882"/>
            <a:ext cx="108040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The need and potential in front-line policing and public protection is increasing: digital community policing is lacking, infrastructures are changing, behaviour of people is changing and social economical and geo political changes are constantly asking for an adequate organised police </a:t>
            </a:r>
            <a:br>
              <a:rPr lang="en-GB" sz="2000" dirty="0">
                <a:solidFill>
                  <a:srgbClr val="000000"/>
                </a:solidFill>
              </a:rPr>
            </a:br>
            <a:r>
              <a:rPr lang="en-GB" sz="2000" dirty="0">
                <a:solidFill>
                  <a:srgbClr val="000000"/>
                </a:solidFill>
              </a:rPr>
              <a:t>(pro-active, efficient, close to society).</a:t>
            </a:r>
            <a:endParaRPr lang="en-GB" sz="2000" b="0" i="0" u="none" strike="noStrike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86435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8FC5C2D-68C8-2E45-8FD8-3E7274BE278A}"/>
              </a:ext>
            </a:extLst>
          </p:cNvPr>
          <p:cNvSpPr/>
          <p:nvPr/>
        </p:nvSpPr>
        <p:spPr>
          <a:xfrm>
            <a:off x="474131" y="1391779"/>
            <a:ext cx="110203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​</a:t>
            </a:r>
            <a:r>
              <a:rPr lang="en-GB" dirty="0">
                <a:solidFill>
                  <a:srgbClr val="000000"/>
                </a:solidFill>
                <a:latin typeface="Trebuchet MS" panose="020B0703020202090204" pitchFamily="34" charset="0"/>
              </a:rPr>
              <a:t>Keep strengthening the existing initiatives and projects from networks and joint ventures to build up a permanent cooperation structure. </a:t>
            </a:r>
            <a:endParaRPr lang="en-GB" b="0" i="0" u="none" strike="noStrike" dirty="0">
              <a:solidFill>
                <a:srgbClr val="000000"/>
              </a:solidFill>
              <a:effectLst/>
              <a:latin typeface="-webkit-standard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F18E36E-AD65-1D4B-A8AF-FA2785450A84}"/>
              </a:ext>
            </a:extLst>
          </p:cNvPr>
          <p:cNvSpPr/>
          <p:nvPr/>
        </p:nvSpPr>
        <p:spPr>
          <a:xfrm>
            <a:off x="474133" y="2546321"/>
            <a:ext cx="110203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​</a:t>
            </a:r>
            <a:r>
              <a:rPr lang="en-GB" dirty="0">
                <a:solidFill>
                  <a:srgbClr val="000000"/>
                </a:solidFill>
                <a:latin typeface="Trebuchet MS" panose="020B0703020202090204" pitchFamily="34" charset="0"/>
              </a:rPr>
              <a:t>Although 5 years is long time we need to organise and support beyond successful network projects. Allow projects like i-LEAD to foster the outcome, network, legacy also after the project duration.</a:t>
            </a:r>
            <a:endParaRPr lang="en-GB" b="0" i="0" u="none" strike="noStrike" dirty="0">
              <a:solidFill>
                <a:srgbClr val="000000"/>
              </a:solidFill>
              <a:effectLst/>
              <a:latin typeface="-webkit-standard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729FF8-491B-4A4A-863D-B5F81D5B68EC}"/>
              </a:ext>
            </a:extLst>
          </p:cNvPr>
          <p:cNvSpPr/>
          <p:nvPr/>
        </p:nvSpPr>
        <p:spPr>
          <a:xfrm>
            <a:off x="474133" y="3516197"/>
            <a:ext cx="110203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​</a:t>
            </a:r>
            <a:r>
              <a:rPr lang="en-GB" dirty="0">
                <a:solidFill>
                  <a:srgbClr val="000000"/>
                </a:solidFill>
                <a:latin typeface="Trebuchet MS" panose="020B0703020202090204" pitchFamily="34" charset="0"/>
              </a:rPr>
              <a:t>Ensure that Member States will be invited as much as possible to carry the work. </a:t>
            </a:r>
            <a:endParaRPr lang="en-GB" b="0" i="0" u="none" strike="noStrike" dirty="0">
              <a:solidFill>
                <a:srgbClr val="000000"/>
              </a:solidFill>
              <a:effectLst/>
              <a:latin typeface="-webkit-standard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7B498A-753A-8F4C-AC66-64FEF57A58A7}"/>
              </a:ext>
            </a:extLst>
          </p:cNvPr>
          <p:cNvSpPr/>
          <p:nvPr/>
        </p:nvSpPr>
        <p:spPr>
          <a:xfrm>
            <a:off x="474132" y="4409073"/>
            <a:ext cx="110203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​</a:t>
            </a:r>
            <a:r>
              <a:rPr lang="en-GB" dirty="0">
                <a:solidFill>
                  <a:srgbClr val="000000"/>
                </a:solidFill>
                <a:latin typeface="Trebuchet MS" panose="020B0703020202090204" pitchFamily="34" charset="0"/>
              </a:rPr>
              <a:t>Ensure that new projects in Horizon Europe will examine the baseline capabilities from LEA's before they start to increase the intake from the results delivered by the project. A successful pre-phase study in ENLETS is called “Technology Acceptance Model”.</a:t>
            </a:r>
            <a:endParaRPr lang="en-GB" b="0" i="0" u="none" strike="noStrike" dirty="0">
              <a:solidFill>
                <a:srgbClr val="000000"/>
              </a:solidFill>
              <a:effectLst/>
              <a:latin typeface="-webkit-standard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A9B214-6D59-9B4A-A8F8-6C395EC79480}"/>
              </a:ext>
            </a:extLst>
          </p:cNvPr>
          <p:cNvSpPr txBox="1"/>
          <p:nvPr/>
        </p:nvSpPr>
        <p:spPr>
          <a:xfrm>
            <a:off x="656963" y="261257"/>
            <a:ext cx="6664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</a:rPr>
              <a:t>Other results, observations and recommendations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D02D02-67AE-EF4A-84CF-C4A882A38668}"/>
              </a:ext>
            </a:extLst>
          </p:cNvPr>
          <p:cNvSpPr/>
          <p:nvPr/>
        </p:nvSpPr>
        <p:spPr>
          <a:xfrm>
            <a:off x="305390" y="722922"/>
            <a:ext cx="3672728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19994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</TotalTime>
  <Words>273</Words>
  <Application>Microsoft Macintosh PowerPoint</Application>
  <PresentationFormat>Widescreen</PresentationFormat>
  <Paragraphs>40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-webkit-standard</vt:lpstr>
      <vt:lpstr>Arial</vt:lpstr>
      <vt:lpstr>Calibri</vt:lpstr>
      <vt:lpstr>Calibri Light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Rashel Talukder</dc:creator>
  <cp:lastModifiedBy>Rashel Talukder</cp:lastModifiedBy>
  <cp:revision>22</cp:revision>
  <dcterms:created xsi:type="dcterms:W3CDTF">2022-05-16T09:10:29Z</dcterms:created>
  <dcterms:modified xsi:type="dcterms:W3CDTF">2022-05-16T20:48:09Z</dcterms:modified>
</cp:coreProperties>
</file>