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5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66FF"/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63" d="100"/>
          <a:sy n="63" d="100"/>
        </p:scale>
        <p:origin x="111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14.04.2022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14.04.2022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5903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14.04.2022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14.04.2022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14.04.2022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14.04.2022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14.04.2022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14.04.2022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14.04.2022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14.04.2022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14.04.2022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14.04.2022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14.04.2022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14.04.2022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incenzo.pacelli@unib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aterina.ditommaso@uniba.i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2840" y="692696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Modelling systemic risk as an early warning system for natural disasters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2840" y="3212976"/>
            <a:ext cx="8013576" cy="326230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i="1" dirty="0"/>
              <a:t>Professor Vincenzo Pacelli (Proposal coordinator) and Caterina Di Tommaso (presenter)</a:t>
            </a:r>
          </a:p>
          <a:p>
            <a:r>
              <a:rPr lang="en-GB" i="1" dirty="0"/>
              <a:t>E-mail: </a:t>
            </a:r>
            <a:r>
              <a:rPr lang="en-GB" i="1" dirty="0">
                <a:hlinkClick r:id="rId3"/>
              </a:rPr>
              <a:t>vincenzo.pacelli@uniba.it</a:t>
            </a:r>
            <a:r>
              <a:rPr lang="en-GB" i="1" dirty="0"/>
              <a:t> and </a:t>
            </a:r>
            <a:r>
              <a:rPr lang="en-GB" i="1" dirty="0">
                <a:hlinkClick r:id="rId4"/>
              </a:rPr>
              <a:t>caterina.ditommaso@uniba.it</a:t>
            </a:r>
            <a:endParaRPr lang="en-GB" i="1" dirty="0"/>
          </a:p>
          <a:p>
            <a:r>
              <a:rPr lang="en-GB" i="1" dirty="0"/>
              <a:t>Institution: University of Bari Aldo Moro</a:t>
            </a:r>
          </a:p>
          <a:p>
            <a:r>
              <a:rPr lang="en-GB" dirty="0"/>
              <a:t>Role: </a:t>
            </a:r>
            <a:r>
              <a:rPr lang="en-GB" i="1" dirty="0"/>
              <a:t> Proposal coordinator and participant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it-IT" b="1" i="0" u="sng" dirty="0" err="1">
                <a:solidFill>
                  <a:srgbClr val="004494"/>
                </a:solidFill>
                <a:effectLst/>
                <a:latin typeface="inherit"/>
              </a:rPr>
              <a:t>Disaster-Resilient</a:t>
            </a:r>
            <a:r>
              <a:rPr lang="it-IT" b="1" i="0" u="sng" dirty="0">
                <a:solidFill>
                  <a:srgbClr val="004494"/>
                </a:solidFill>
                <a:effectLst/>
                <a:latin typeface="inherit"/>
              </a:rPr>
              <a:t> Society 2022 (HORIZON-CL3-2022-DRS-01)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Caterina Di Tommaso, caterina.ditommaso@uniba.it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9" name="Tekstvak 1">
            <a:extLst>
              <a:ext uri="{FF2B5EF4-FFF2-40B4-BE49-F238E27FC236}">
                <a16:creationId xmlns:a16="http://schemas.microsoft.com/office/drawing/2014/main" id="{E64976D8-DA32-4554-AB86-038E0A151AD2}"/>
              </a:ext>
            </a:extLst>
          </p:cNvPr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Caterina Di Tommaso, caterina.ditommaso@uniba.it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35A5777-77A2-48B2-9CDE-C7D7FC723FA0}"/>
              </a:ext>
            </a:extLst>
          </p:cNvPr>
          <p:cNvSpPr txBox="1"/>
          <p:nvPr/>
        </p:nvSpPr>
        <p:spPr>
          <a:xfrm>
            <a:off x="306760" y="1285438"/>
            <a:ext cx="7937648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effectLst/>
                <a:latin typeface="Times New Roman" panose="02020603050405020304" pitchFamily="18" charset="0"/>
                <a:ea typeface="CMR12"/>
              </a:rPr>
              <a:t>The empirical evidence has shown how </a:t>
            </a:r>
            <a:r>
              <a:rPr lang="en-US" sz="2000" b="1" i="1" kern="1200" dirty="0">
                <a:effectLst/>
                <a:latin typeface="Times New Roman" panose="02020603050405020304" pitchFamily="18" charset="0"/>
                <a:ea typeface="CMR12"/>
              </a:rPr>
              <a:t>global systemic risks such as climate change, pandemics, financial crises, and geopolitical conflicts are interconnected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CMR12"/>
              </a:rPr>
              <a:t>. Discovering the direction and quantifying the impact of these </a:t>
            </a:r>
            <a:r>
              <a:rPr lang="en-US" sz="2000" b="1" i="1" kern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MR12"/>
              </a:rPr>
              <a:t>interconnections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CMR12"/>
              </a:rPr>
              <a:t> is one of the main challenges both to assessing the </a:t>
            </a:r>
            <a:r>
              <a:rPr lang="en-US" sz="2000" b="1" i="1" kern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CMR12"/>
              </a:rPr>
              <a:t>climate risk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CMR12"/>
              </a:rPr>
              <a:t> for the worldwide economy and forecasting the direction of propagation of a crisis. As a result, to manage climate change risks better, it is of paramount importance to understand their connectivity and take a more holistic approach to risk management.</a:t>
            </a:r>
          </a:p>
          <a:p>
            <a:pPr algn="just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>
              <a:effectLst/>
              <a:latin typeface="Times New Roman" panose="02020603050405020304" pitchFamily="18" charset="0"/>
              <a:ea typeface="CMR12"/>
            </a:endParaRPr>
          </a:p>
          <a:p>
            <a:pPr marL="342900" indent="-342900" algn="just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Our idea is to weaponize explainable artificial intelligence (XAI) model to climate/disaster risk to assess the systemic risk.</a:t>
            </a:r>
            <a:endParaRPr lang="en-GB" sz="2000" i="1" kern="1200" dirty="0"/>
          </a:p>
          <a:p>
            <a:pPr marL="342900" indent="-342900" algn="just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idea is to </a:t>
            </a:r>
            <a:r>
              <a:rPr lang="en-US" sz="2000" b="1" i="1" kern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predict and model the so-called “black swan" events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that, by causing significant social changes, can also impact transition risks and, therefore, the economic and financial system. </a:t>
            </a:r>
          </a:p>
          <a:p>
            <a:pPr marL="342900" indent="-342900" algn="just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 simulating various transaction scenarios (orderly, disorderly, hothouse), our </a:t>
            </a:r>
            <a:r>
              <a:rPr lang="en-US" sz="2000" b="1" i="1" kern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early warning system</a:t>
            </a:r>
            <a:r>
              <a:rPr lang="en-US" sz="20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will be able to predict the evolution of the systemic risk spillover and its impact on the real economy. </a:t>
            </a:r>
            <a:endParaRPr lang="it-IT" sz="2000" kern="1200" dirty="0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03FE50C6-B642-4167-BF8B-AFB649CFC6D1}"/>
              </a:ext>
            </a:extLst>
          </p:cNvPr>
          <p:cNvSpPr/>
          <p:nvPr/>
        </p:nvSpPr>
        <p:spPr>
          <a:xfrm>
            <a:off x="4139952" y="3589526"/>
            <a:ext cx="648072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064896" cy="513204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project aims:</a:t>
            </a:r>
          </a:p>
          <a:p>
            <a:pPr marL="75438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examine the nature of climate risk, identifying a nexus between financial systemic risks and climate change, and how climate change can affect the global economic and financial crises;</a:t>
            </a:r>
          </a:p>
          <a:p>
            <a:pPr marL="75438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develop a risk model in order to forecast the systemic impact of future natural catastrophe events, to study its impact on all components of an economic system.</a:t>
            </a:r>
            <a:endParaRPr lang="it-IT" sz="22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754380" lvl="1" indent="-342900" algn="just">
              <a:spcBef>
                <a:spcPts val="0"/>
              </a:spcBef>
              <a:buFont typeface="+mj-lt"/>
              <a:buAutoNum type="arabicPeriod"/>
            </a:pP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development of artificial intelligence (XAI) to predict systemic risk to study their potential impact on the financial system would have the aim also to work as an </a:t>
            </a:r>
            <a:r>
              <a:rPr lang="en-US" sz="2200" b="1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Early Warning System (EWS) for reducing transaction costs for disaster risk finance</a:t>
            </a:r>
            <a:r>
              <a:rPr lang="en-US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2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Hence, our measure could be used as an </a:t>
            </a:r>
            <a:r>
              <a:rPr lang="en-US" sz="2200" b="1" i="1" kern="12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indicator in climate change stress tests and an early warming to predict systemic risk</a:t>
            </a:r>
            <a:r>
              <a:rPr lang="en-US" sz="2200" kern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it-IT" sz="2200" kern="1200" dirty="0"/>
          </a:p>
          <a:p>
            <a:pPr marL="754380" lvl="1" indent="-342900" algn="just">
              <a:buFont typeface="+mj-lt"/>
              <a:buAutoNum type="arabicPeriod"/>
            </a:pPr>
            <a:endParaRPr lang="it-IT" sz="2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9" name="Tekstvak 1">
            <a:extLst>
              <a:ext uri="{FF2B5EF4-FFF2-40B4-BE49-F238E27FC236}">
                <a16:creationId xmlns:a16="http://schemas.microsoft.com/office/drawing/2014/main" id="{E64976D8-DA32-4554-AB86-038E0A151AD2}"/>
              </a:ext>
            </a:extLst>
          </p:cNvPr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Caterina Di Tommaso, caterina.ditommaso@uniba.it</a:t>
            </a:r>
          </a:p>
        </p:txBody>
      </p:sp>
    </p:spTree>
    <p:extLst>
      <p:ext uri="{BB962C8B-B14F-4D97-AF65-F5344CB8AC3E}">
        <p14:creationId xmlns:p14="http://schemas.microsoft.com/office/powerpoint/2010/main" val="4104644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022" y="1241878"/>
            <a:ext cx="8064896" cy="60294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sz="1600" b="1" i="1" dirty="0"/>
              <a:t>Existing consortium:</a:t>
            </a:r>
          </a:p>
          <a:p>
            <a:pPr lvl="1"/>
            <a:r>
              <a:rPr lang="en-GB" sz="1600" dirty="0"/>
              <a:t>Proposed coordinator:</a:t>
            </a:r>
            <a:r>
              <a:rPr lang="en-GB" sz="1600" i="1" dirty="0"/>
              <a:t> Professor Vincenzo Pacelli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9" name="Tekstvak 1">
            <a:extLst>
              <a:ext uri="{FF2B5EF4-FFF2-40B4-BE49-F238E27FC236}">
                <a16:creationId xmlns:a16="http://schemas.microsoft.com/office/drawing/2014/main" id="{5BD9AA79-F6CF-44CD-8D54-F7FCA625D385}"/>
              </a:ext>
            </a:extLst>
          </p:cNvPr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Caterina Di Tommaso, caterina.ditommaso@uniba.it</a:t>
            </a:r>
          </a:p>
        </p:txBody>
      </p:sp>
      <p:graphicFrame>
        <p:nvGraphicFramePr>
          <p:cNvPr id="4" name="Tabella 5">
            <a:extLst>
              <a:ext uri="{FF2B5EF4-FFF2-40B4-BE49-F238E27FC236}">
                <a16:creationId xmlns:a16="http://schemas.microsoft.com/office/drawing/2014/main" id="{FAEB6190-5B00-4763-9CC6-93C4425A88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810728"/>
              </p:ext>
            </p:extLst>
          </p:nvPr>
        </p:nvGraphicFramePr>
        <p:xfrm>
          <a:off x="294198" y="1958341"/>
          <a:ext cx="8064896" cy="2752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7">
                  <a:extLst>
                    <a:ext uri="{9D8B030D-6E8A-4147-A177-3AD203B41FA5}">
                      <a16:colId xmlns:a16="http://schemas.microsoft.com/office/drawing/2014/main" val="191791722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08107710"/>
                    </a:ext>
                  </a:extLst>
                </a:gridCol>
                <a:gridCol w="1998447">
                  <a:extLst>
                    <a:ext uri="{9D8B030D-6E8A-4147-A177-3AD203B41FA5}">
                      <a16:colId xmlns:a16="http://schemas.microsoft.com/office/drawing/2014/main" val="1925741533"/>
                    </a:ext>
                  </a:extLst>
                </a:gridCol>
                <a:gridCol w="1529945">
                  <a:extLst>
                    <a:ext uri="{9D8B030D-6E8A-4147-A177-3AD203B41FA5}">
                      <a16:colId xmlns:a16="http://schemas.microsoft.com/office/drawing/2014/main" val="343798509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1550742844"/>
                    </a:ext>
                  </a:extLst>
                </a:gridCol>
              </a:tblGrid>
              <a:tr h="245753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Partners/ </a:t>
                      </a:r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Participants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Expertise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813689"/>
                  </a:ext>
                </a:extLst>
              </a:tr>
              <a:tr h="596662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Ionian Department of Law, Economics and Environment of University of Bari, Taranto</a:t>
                      </a:r>
                      <a:endParaRPr lang="it-IT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Research and Technology Organisation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Economics and Financial modelling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Confirmed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052943"/>
                  </a:ext>
                </a:extLst>
              </a:tr>
              <a:tr h="426798">
                <a:tc>
                  <a:txBody>
                    <a:bodyPr/>
                    <a:lstStyle/>
                    <a:p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Physics</a:t>
                      </a:r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Department of University of Bari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Research and Technology Organisation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intelligence (XAI)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Confirmed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789594"/>
                  </a:ext>
                </a:extLst>
              </a:tr>
              <a:tr h="461932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Federcasse (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Italian Federation of Cooperative Banks</a:t>
                      </a:r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Fed</a:t>
                      </a:r>
                      <a:r>
                        <a:rPr lang="en-US" sz="12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eration of 249 cooperative banks</a:t>
                      </a:r>
                      <a:endParaRPr lang="it-IT" sz="1200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Banking expertise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be </a:t>
                      </a:r>
                      <a:r>
                        <a:rPr kumimoji="0" lang="it-IT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contacted</a:t>
                      </a:r>
                      <a:endParaRPr kumimoji="0" lang="it-IT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604261"/>
                  </a:ext>
                </a:extLst>
              </a:tr>
              <a:tr h="461932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London School of Economics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Research and Technology Organisation</a:t>
                      </a:r>
                      <a:endParaRPr lang="it-IT" sz="1200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Economics and social sciences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be </a:t>
                      </a:r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contacted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212853"/>
                  </a:ext>
                </a:extLst>
              </a:tr>
              <a:tr h="327202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United Nations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Intergovernmental</a:t>
                      </a:r>
                      <a:r>
                        <a:rPr lang="it-IT" sz="12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organization</a:t>
                      </a:r>
                      <a:endParaRPr lang="it-IT" sz="1200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provider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be </a:t>
                      </a:r>
                      <a:r>
                        <a:rPr lang="it-IT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contacted</a:t>
                      </a:r>
                      <a:endParaRPr lang="it-IT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587795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0002EB2-89EC-41DB-8894-B642E8A99B1D}"/>
              </a:ext>
            </a:extLst>
          </p:cNvPr>
          <p:cNvSpPr txBox="1"/>
          <p:nvPr/>
        </p:nvSpPr>
        <p:spPr>
          <a:xfrm>
            <a:off x="173791" y="4873755"/>
            <a:ext cx="80648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Looking for partners with the following expertise/ technology/ application field: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Software developers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Experts of complex systems applied to the economy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Experts in economic forecasting models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Artificial intelligence modelling experts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Experts in collecting and modelling data of climate risk and natural disasters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629</Words>
  <Application>Microsoft Office PowerPoint</Application>
  <PresentationFormat>Presentazione su schermo (4:3)</PresentationFormat>
  <Paragraphs>78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</vt:lpstr>
      <vt:lpstr>inherit</vt:lpstr>
      <vt:lpstr>Times New Roman</vt:lpstr>
      <vt:lpstr>Adjacency</vt:lpstr>
      <vt:lpstr>Modelling systemic risk as an early warning system for natural disasters</vt:lpstr>
      <vt:lpstr>Proposal idea/content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Caterina Di Tommaso</cp:lastModifiedBy>
  <cp:revision>69</cp:revision>
  <cp:lastPrinted>2012-04-11T09:19:10Z</cp:lastPrinted>
  <dcterms:created xsi:type="dcterms:W3CDTF">2012-04-10T09:21:31Z</dcterms:created>
  <dcterms:modified xsi:type="dcterms:W3CDTF">2022-04-14T14:40:56Z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