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5"/>
  </p:notesMasterIdLst>
  <p:handoutMasterIdLst>
    <p:handoutMasterId r:id="rId6"/>
  </p:handoutMasterIdLst>
  <p:sldIdLst>
    <p:sldId id="256" r:id="rId2"/>
    <p:sldId id="258" r:id="rId3"/>
    <p:sldId id="257" r:id="rId4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979"/>
    <p:restoredTop sz="95934"/>
  </p:normalViewPr>
  <p:slideViewPr>
    <p:cSldViewPr>
      <p:cViewPr varScale="1">
        <p:scale>
          <a:sx n="118" d="100"/>
          <a:sy n="118" d="100"/>
        </p:scale>
        <p:origin x="768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15.04.2022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15.04.2022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15.04.2022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15.04.2022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15.04.2022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15.04.2022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15.04.2022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15.04.2022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15.04.2022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aris@cellock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6470" y="447148"/>
            <a:ext cx="7983962" cy="1204508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>
                <a:solidFill>
                  <a:schemeClr val="tx2"/>
                </a:solidFill>
              </a:rPr>
              <a:t>Detection of explosives and pathogens in Adverse environments to increase responders’ safety</a:t>
            </a:r>
            <a:endParaRPr lang="nb-NO" sz="2800" b="1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810652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i="1" dirty="0" err="1"/>
              <a:t>Dr.</a:t>
            </a:r>
            <a:r>
              <a:rPr lang="en-GB" i="1" dirty="0"/>
              <a:t> Haris </a:t>
            </a:r>
            <a:r>
              <a:rPr lang="en-GB" i="1" dirty="0" err="1"/>
              <a:t>Zacharatos</a:t>
            </a:r>
            <a:r>
              <a:rPr lang="en-GB" i="1" dirty="0"/>
              <a:t>, CEO , CELLOCK LTD, CYPRUS a 20 years R&amp;D SME with industry and research scientific breakthroughs. </a:t>
            </a:r>
          </a:p>
          <a:p>
            <a:r>
              <a:rPr lang="en-GB" i="1" dirty="0">
                <a:hlinkClick r:id="rId3"/>
              </a:rPr>
              <a:t>haris@cellock.com</a:t>
            </a:r>
            <a:endParaRPr lang="en-GB" i="1" dirty="0"/>
          </a:p>
          <a:p>
            <a:r>
              <a:rPr lang="en-GB" dirty="0"/>
              <a:t>Role: </a:t>
            </a:r>
            <a:r>
              <a:rPr lang="en-GB" i="1" dirty="0"/>
              <a:t> Technical coordinator, S/T provider, WP leader</a:t>
            </a:r>
            <a:endParaRPr lang="en-GB" dirty="0"/>
          </a:p>
          <a:p>
            <a:r>
              <a:rPr lang="en-GB" dirty="0"/>
              <a:t>Proposal activity:  </a:t>
            </a:r>
            <a:r>
              <a:rPr lang="en-GB" b="1" dirty="0">
                <a:solidFill>
                  <a:srgbClr val="FF0000"/>
                </a:solidFill>
              </a:rPr>
              <a:t>CL3-2022-DRS-01-08</a:t>
            </a:r>
            <a:r>
              <a:rPr lang="en-GB" b="1" dirty="0"/>
              <a:t> </a:t>
            </a:r>
            <a:r>
              <a:rPr lang="en-GB" dirty="0">
                <a:solidFill>
                  <a:srgbClr val="FF0000"/>
                </a:solidFill>
              </a:rPr>
              <a:t>Enhanced situational awareness and preparedness of first responders and improved capacities to minimise time-to-react in urban areas in the case of CBRN-E-related events</a:t>
            </a:r>
          </a:p>
          <a:p>
            <a:r>
              <a:rPr lang="en-GB" dirty="0"/>
              <a:t>Key research areas</a:t>
            </a:r>
          </a:p>
          <a:p>
            <a:pPr lvl="1"/>
            <a:r>
              <a:rPr lang="en-GB" dirty="0"/>
              <a:t>Development of tools and technologies, including novel multiplatform CBRN-E systems, to enhance situational awareness</a:t>
            </a:r>
          </a:p>
          <a:p>
            <a:pPr lvl="1"/>
            <a:r>
              <a:rPr lang="en-GB" dirty="0"/>
              <a:t>Develop portable devices for in-situ provisional identification of CBRN-E samples</a:t>
            </a:r>
          </a:p>
          <a:p>
            <a:pPr lvl="1"/>
            <a:r>
              <a:rPr lang="en-GB" dirty="0"/>
              <a:t>Multiplatform for CBRN-E systems with data interoperability</a:t>
            </a:r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Dr. Haris </a:t>
            </a:r>
            <a:r>
              <a:rPr lang="nl-NL" dirty="0" err="1">
                <a:solidFill>
                  <a:schemeClr val="bg1"/>
                </a:solidFill>
              </a:rPr>
              <a:t>Zacharatos</a:t>
            </a:r>
            <a:r>
              <a:rPr lang="nl-NL" dirty="0">
                <a:solidFill>
                  <a:schemeClr val="bg1"/>
                </a:solidFill>
              </a:rPr>
              <a:t> – </a:t>
            </a:r>
            <a:r>
              <a:rPr lang="nl-NL" dirty="0" err="1">
                <a:solidFill>
                  <a:schemeClr val="bg1"/>
                </a:solidFill>
              </a:rPr>
              <a:t>haris@cellock.com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9D89D09-11D8-6BF2-25A9-05840D4825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4973053"/>
            <a:ext cx="2904287" cy="15522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91" y="413791"/>
            <a:ext cx="8003232" cy="1143000"/>
          </a:xfrm>
        </p:spPr>
        <p:txBody>
          <a:bodyPr>
            <a:noAutofit/>
          </a:bodyPr>
          <a:lstStyle/>
          <a:p>
            <a:pPr algn="just"/>
            <a:r>
              <a:rPr lang="en-GB" sz="2800" dirty="0">
                <a:solidFill>
                  <a:schemeClr val="tx2"/>
                </a:solidFill>
              </a:rPr>
              <a:t>Detection of explosives and pathogens in Adverse environments to increase responders’ safety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38" y="1412775"/>
            <a:ext cx="8427693" cy="351165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n-GB" sz="2000" dirty="0"/>
              <a:t>Enhancing the protection of FR by conducting </a:t>
            </a:r>
            <a:r>
              <a:rPr lang="en-GB" sz="2000" b="1" dirty="0">
                <a:solidFill>
                  <a:srgbClr val="FF0000"/>
                </a:solidFill>
              </a:rPr>
              <a:t>rapid in-situ analysis </a:t>
            </a:r>
            <a:r>
              <a:rPr lang="en-GB" sz="2000" dirty="0"/>
              <a:t>of </a:t>
            </a:r>
            <a:r>
              <a:rPr lang="en-GB" sz="2000" b="1" dirty="0">
                <a:solidFill>
                  <a:srgbClr val="FF0000"/>
                </a:solidFill>
              </a:rPr>
              <a:t>explosives and biological pathogens </a:t>
            </a:r>
            <a:r>
              <a:rPr lang="en-GB" sz="2000" dirty="0"/>
              <a:t>by </a:t>
            </a:r>
            <a:r>
              <a:rPr lang="en-GB" sz="2000" b="1" dirty="0">
                <a:solidFill>
                  <a:srgbClr val="FF0000"/>
                </a:solidFill>
              </a:rPr>
              <a:t>aerial or ground robots </a:t>
            </a:r>
            <a:r>
              <a:rPr lang="en-GB" sz="2000" dirty="0"/>
              <a:t>to be used for both </a:t>
            </a:r>
            <a:r>
              <a:rPr lang="en-GB" sz="2000" b="1" dirty="0">
                <a:solidFill>
                  <a:srgbClr val="FF0000"/>
                </a:solidFill>
              </a:rPr>
              <a:t>pre and post-explosion </a:t>
            </a:r>
            <a:r>
              <a:rPr lang="en-GB" sz="2000" dirty="0"/>
              <a:t>situation.</a:t>
            </a:r>
          </a:p>
          <a:p>
            <a:pPr algn="just"/>
            <a:r>
              <a:rPr lang="en-GB" sz="2000" dirty="0"/>
              <a:t>Provide </a:t>
            </a:r>
            <a:r>
              <a:rPr lang="en-GB" sz="2000" b="1" dirty="0">
                <a:solidFill>
                  <a:srgbClr val="FF0000"/>
                </a:solidFill>
              </a:rPr>
              <a:t>portable and wearable tools </a:t>
            </a:r>
            <a:r>
              <a:rPr lang="en-GB" sz="2000" dirty="0"/>
              <a:t>for protecting FR against unexpected dangers from explosives or pathogens and facilitate their operations by upgrading Common Operational Picture (COP)</a:t>
            </a:r>
          </a:p>
          <a:p>
            <a:pPr algn="just"/>
            <a:r>
              <a:rPr lang="en-GB" sz="2000" dirty="0"/>
              <a:t>Advance </a:t>
            </a:r>
            <a:r>
              <a:rPr lang="en-GB" sz="2000" b="1" dirty="0">
                <a:solidFill>
                  <a:srgbClr val="FF0000"/>
                </a:solidFill>
              </a:rPr>
              <a:t>automatic biological analysis </a:t>
            </a:r>
            <a:r>
              <a:rPr lang="en-GB" sz="2000" dirty="0"/>
              <a:t>for pathogens and toxin detection </a:t>
            </a:r>
            <a:r>
              <a:rPr lang="en-GB" sz="2000" b="1" dirty="0">
                <a:solidFill>
                  <a:srgbClr val="FF0000"/>
                </a:solidFill>
              </a:rPr>
              <a:t>using aerial robots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/>
              <a:t>and </a:t>
            </a:r>
            <a:r>
              <a:rPr lang="en-GB" sz="2000" b="1" dirty="0">
                <a:solidFill>
                  <a:srgbClr val="FF0000"/>
                </a:solidFill>
              </a:rPr>
              <a:t>Enhance risk assessment by using swarms </a:t>
            </a:r>
            <a:r>
              <a:rPr lang="en-GB" sz="2000" dirty="0"/>
              <a:t>for calculating </a:t>
            </a:r>
            <a:r>
              <a:rPr lang="en-GB" sz="2000" b="1" dirty="0">
                <a:solidFill>
                  <a:srgbClr val="FF0000"/>
                </a:solidFill>
              </a:rPr>
              <a:t>explosion risk </a:t>
            </a:r>
            <a:r>
              <a:rPr lang="en-GB" sz="2000" dirty="0"/>
              <a:t>(before or after an explosion)</a:t>
            </a:r>
          </a:p>
          <a:p>
            <a:pPr algn="just"/>
            <a:r>
              <a:rPr lang="en-GB" sz="2000" dirty="0"/>
              <a:t>4 defined pilots </a:t>
            </a:r>
            <a:r>
              <a:rPr lang="en-GB" sz="2000" b="1" dirty="0"/>
              <a:t>(</a:t>
            </a:r>
            <a:r>
              <a:rPr lang="en-GB" sz="2000" b="1" dirty="0">
                <a:solidFill>
                  <a:srgbClr val="FF0000"/>
                </a:solidFill>
              </a:rPr>
              <a:t>France, Netherlands, Cyprus, Greece</a:t>
            </a:r>
            <a:r>
              <a:rPr lang="en-GB" sz="2000" b="1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48866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Dr. Haris </a:t>
            </a:r>
            <a:r>
              <a:rPr lang="nl-NL" dirty="0" err="1">
                <a:solidFill>
                  <a:schemeClr val="bg1"/>
                </a:solidFill>
              </a:rPr>
              <a:t>Zacharatos</a:t>
            </a:r>
            <a:r>
              <a:rPr lang="nl-NL" dirty="0">
                <a:solidFill>
                  <a:schemeClr val="bg1"/>
                </a:solidFill>
              </a:rPr>
              <a:t> – </a:t>
            </a:r>
            <a:r>
              <a:rPr lang="nl-NL" dirty="0" err="1">
                <a:solidFill>
                  <a:schemeClr val="bg1"/>
                </a:solidFill>
              </a:rPr>
              <a:t>haris@cellock.com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576C47-EBC3-FD5B-D401-DFFCF60E8C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087" y="4935242"/>
            <a:ext cx="3168989" cy="15534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85E357-FE24-663B-E613-656A38C263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" y="4905654"/>
            <a:ext cx="2915816" cy="1590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03232" cy="4800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Existing consortium:</a:t>
            </a:r>
          </a:p>
          <a:p>
            <a:pPr lvl="1"/>
            <a:r>
              <a:rPr lang="en-GB" dirty="0"/>
              <a:t>Proposed coordinator:</a:t>
            </a:r>
            <a:r>
              <a:rPr lang="en-GB" i="1" dirty="0"/>
              <a:t> </a:t>
            </a:r>
            <a:r>
              <a:rPr lang="en-GB" i="1" dirty="0" err="1"/>
              <a:t>Cellock</a:t>
            </a:r>
            <a:endParaRPr lang="en-GB" i="1" dirty="0"/>
          </a:p>
          <a:p>
            <a:pPr lvl="1"/>
            <a:r>
              <a:rPr lang="en-GB" dirty="0"/>
              <a:t>Partners / Other participants:</a:t>
            </a:r>
            <a:r>
              <a:rPr lang="en-GB" i="1" dirty="0"/>
              <a:t> </a:t>
            </a:r>
            <a:r>
              <a:rPr lang="en-GB" i="1" dirty="0" err="1"/>
              <a:t>Telesto</a:t>
            </a:r>
            <a:r>
              <a:rPr lang="en-GB" i="1" dirty="0"/>
              <a:t> (Greece), </a:t>
            </a:r>
            <a:r>
              <a:rPr lang="en-GB" i="1" dirty="0" err="1"/>
              <a:t>SignalGenerix</a:t>
            </a:r>
            <a:r>
              <a:rPr lang="en-GB" i="1" dirty="0"/>
              <a:t> (Cyprus), University of Antwerp (Belgium), T4i (Greece), FRs from (Greece, Cyprus, France, Netherlands), Research institute in CBRN.</a:t>
            </a:r>
          </a:p>
          <a:p>
            <a:pPr lvl="1"/>
            <a:endParaRPr lang="en-GB" dirty="0"/>
          </a:p>
          <a:p>
            <a:r>
              <a:rPr lang="en-GB" dirty="0"/>
              <a:t>Looking for partners with the following expertise/ technology/ application field:</a:t>
            </a:r>
            <a:endParaRPr lang="en-GB" i="1" dirty="0"/>
          </a:p>
          <a:p>
            <a:pPr lvl="1"/>
            <a:r>
              <a:rPr lang="en-GB" i="1" dirty="0"/>
              <a:t>CBRN technologies (commercial or experimental)</a:t>
            </a:r>
          </a:p>
          <a:p>
            <a:pPr lvl="1"/>
            <a:r>
              <a:rPr lang="en-GB" i="1" dirty="0"/>
              <a:t>First Responders from other countries</a:t>
            </a:r>
          </a:p>
          <a:p>
            <a:pPr lvl="1"/>
            <a:r>
              <a:rPr lang="en-GB" i="1" dirty="0"/>
              <a:t>Wearable technologies for in-situ analysis</a:t>
            </a:r>
          </a:p>
          <a:p>
            <a:pPr lvl="1"/>
            <a:endParaRPr lang="en-GB" i="1" dirty="0"/>
          </a:p>
          <a:p>
            <a:pPr lvl="1"/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Dr. Haris </a:t>
            </a:r>
            <a:r>
              <a:rPr lang="nl-NL" dirty="0" err="1">
                <a:solidFill>
                  <a:schemeClr val="bg1"/>
                </a:solidFill>
              </a:rPr>
              <a:t>Zacharatos</a:t>
            </a:r>
            <a:r>
              <a:rPr lang="nl-NL" dirty="0">
                <a:solidFill>
                  <a:schemeClr val="bg1"/>
                </a:solidFill>
              </a:rPr>
              <a:t> – </a:t>
            </a:r>
            <a:r>
              <a:rPr lang="nl-NL" dirty="0" err="1">
                <a:solidFill>
                  <a:schemeClr val="bg1"/>
                </a:solidFill>
              </a:rPr>
              <a:t>haris@cellock.com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2113</TotalTime>
  <Words>368</Words>
  <Application>Microsoft Macintosh PowerPoint</Application>
  <PresentationFormat>On-screen Show (4:3)</PresentationFormat>
  <Paragraphs>35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Cambria</vt:lpstr>
      <vt:lpstr>Adjacency</vt:lpstr>
      <vt:lpstr>Detection of explosives and pathogens in Adverse environments to increase responders’ safety</vt:lpstr>
      <vt:lpstr>Detection of explosives and pathogens in Adverse environments to increase responders’ safety</vt:lpstr>
      <vt:lpstr>Project participants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Theocharis Zacharatos</cp:lastModifiedBy>
  <cp:revision>64</cp:revision>
  <cp:lastPrinted>2012-04-11T09:19:10Z</cp:lastPrinted>
  <dcterms:created xsi:type="dcterms:W3CDTF">2012-04-10T09:21:31Z</dcterms:created>
  <dcterms:modified xsi:type="dcterms:W3CDTF">2022-04-15T16:41:12Z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