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60" r:id="rId4"/>
    <p:sldId id="257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70" d="100"/>
          <a:sy n="70" d="100"/>
        </p:scale>
        <p:origin x="102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44562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25.04.2022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25.04.2022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25.04.2022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25.04.2022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nb-NO" sz="2700" dirty="0"/>
              <a:t>Autonomous underwater detection of smuggling containers attached on a ship hull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Thomas Vonach</a:t>
            </a:r>
          </a:p>
          <a:p>
            <a:r>
              <a:rPr lang="en-GB" i="1" dirty="0"/>
              <a:t>Thomas.Vonach@subdron.com</a:t>
            </a:r>
          </a:p>
          <a:p>
            <a:r>
              <a:rPr lang="en-GB" i="1" dirty="0" smtClean="0"/>
              <a:t>company: </a:t>
            </a:r>
            <a:r>
              <a:rPr lang="en-GB" i="1" dirty="0" err="1" smtClean="0"/>
              <a:t>subdron</a:t>
            </a:r>
            <a:endParaRPr lang="en-GB" i="1" dirty="0"/>
          </a:p>
          <a:p>
            <a:r>
              <a:rPr lang="en-GB" dirty="0"/>
              <a:t>Role: </a:t>
            </a:r>
            <a:r>
              <a:rPr lang="en-GB" i="1" dirty="0"/>
              <a:t> WP leader, key technology provider/developer</a:t>
            </a:r>
          </a:p>
          <a:p>
            <a:endParaRPr lang="en-GB" dirty="0"/>
          </a:p>
          <a:p>
            <a:pPr algn="l"/>
            <a:r>
              <a:rPr lang="en-GB" dirty="0" smtClean="0"/>
              <a:t>addressed topic: </a:t>
            </a:r>
          </a:p>
          <a:p>
            <a:pPr marL="114300" indent="0" algn="l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HORIZON-CL3-2022-BM-01-01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: Improved underwater detection and control capabilities to protect maritime areas and sea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harbours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GB" i="1" dirty="0"/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Thomas Vonach / thomas.vonach@subdron.com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/>
              <a:t>detection </a:t>
            </a:r>
            <a:r>
              <a:rPr lang="en-GB" i="1" dirty="0"/>
              <a:t>of </a:t>
            </a:r>
            <a:r>
              <a:rPr lang="en-GB" i="1" dirty="0" smtClean="0"/>
              <a:t>illegal </a:t>
            </a:r>
            <a:r>
              <a:rPr lang="en-GB" i="1" dirty="0"/>
              <a:t>obstacles e.g. cylindrical containers underneath a ship hull </a:t>
            </a:r>
            <a:r>
              <a:rPr lang="en-GB" i="1" dirty="0" smtClean="0"/>
              <a:t>with </a:t>
            </a:r>
            <a:r>
              <a:rPr lang="en-GB" i="1" dirty="0"/>
              <a:t>Autonomous Underwater Vehicle (AUV) </a:t>
            </a:r>
          </a:p>
          <a:p>
            <a:r>
              <a:rPr lang="en-GB" i="1" dirty="0" smtClean="0"/>
              <a:t>collaboration with customs and border/coast guards</a:t>
            </a:r>
          </a:p>
          <a:p>
            <a:r>
              <a:rPr lang="en-GB" i="1" dirty="0" smtClean="0"/>
              <a:t>analysis of customs and border guards specific needs </a:t>
            </a:r>
          </a:p>
          <a:p>
            <a:r>
              <a:rPr lang="en-GB" i="1" dirty="0" smtClean="0"/>
              <a:t>improving </a:t>
            </a:r>
            <a:r>
              <a:rPr lang="en-GB" i="1" dirty="0" err="1" smtClean="0"/>
              <a:t>subdrons</a:t>
            </a:r>
            <a:r>
              <a:rPr lang="en-GB" i="1" dirty="0" smtClean="0"/>
              <a:t> technology in the field of AUV, aiming at TRL 5-6</a:t>
            </a:r>
          </a:p>
          <a:p>
            <a:r>
              <a:rPr lang="en-GB" i="1" dirty="0" smtClean="0"/>
              <a:t>the </a:t>
            </a:r>
            <a:r>
              <a:rPr lang="en-GB" i="1" dirty="0"/>
              <a:t>AUV shall be able to manoeuvre autonomously to the significant spots and harvest </a:t>
            </a:r>
            <a:r>
              <a:rPr lang="en-GB" i="1" dirty="0" smtClean="0"/>
              <a:t>data </a:t>
            </a:r>
          </a:p>
          <a:p>
            <a:r>
              <a:rPr lang="en-GB" i="1" dirty="0" smtClean="0"/>
              <a:t>data sharing with end-users </a:t>
            </a:r>
            <a:r>
              <a:rPr lang="en-GB" i="1" dirty="0"/>
              <a:t>within </a:t>
            </a:r>
            <a:r>
              <a:rPr lang="en-GB" i="1" dirty="0" smtClean="0"/>
              <a:t>appropriate time and setting up a toolbox for end-users in order to facilitate their surveillance capabilities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Thomas Vonach / thomas.vonach@subdron.com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Thomas Vonach / thomas.vonach@subdron.com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0CA3930-53BC-4D7B-92A5-9949DB35BB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47"/>
          <a:stretch/>
        </p:blipFill>
        <p:spPr>
          <a:xfrm>
            <a:off x="4139952" y="1553863"/>
            <a:ext cx="4320480" cy="4899473"/>
          </a:xfrm>
          <a:prstGeom prst="rect">
            <a:avLst/>
          </a:prstGeom>
        </p:spPr>
      </p:pic>
      <p:pic>
        <p:nvPicPr>
          <p:cNvPr id="13" name="Grafik 12" descr="Ein Bild, das Text enthält.&#10;&#10;Automatisch generierte Beschreibung">
            <a:extLst>
              <a:ext uri="{FF2B5EF4-FFF2-40B4-BE49-F238E27FC236}">
                <a16:creationId xmlns:a16="http://schemas.microsoft.com/office/drawing/2014/main" id="{7CB4D612-D4B2-4CE9-B093-8C080B3ECC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81" b="24971"/>
          <a:stretch/>
        </p:blipFill>
        <p:spPr>
          <a:xfrm>
            <a:off x="32675" y="4899020"/>
            <a:ext cx="4545890" cy="149988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C081355-B7F6-4B66-A1FD-9517318A9A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61" b="18630"/>
          <a:stretch/>
        </p:blipFill>
        <p:spPr>
          <a:xfrm>
            <a:off x="34933" y="3687908"/>
            <a:ext cx="4589693" cy="114300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693712A-C9F7-4D24-AC9D-2B8799A78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791" y="1464379"/>
            <a:ext cx="3606122" cy="208730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114300" indent="0">
              <a:buNone/>
            </a:pPr>
            <a:r>
              <a:rPr lang="en-GB" i="1" dirty="0"/>
              <a:t>Animated idea of Project</a:t>
            </a:r>
          </a:p>
          <a:p>
            <a:pPr marL="114300" indent="0">
              <a:buNone/>
            </a:pPr>
            <a:endParaRPr lang="en-GB" i="1" dirty="0"/>
          </a:p>
          <a:p>
            <a:pPr marL="114300" indent="0">
              <a:buNone/>
            </a:pPr>
            <a:r>
              <a:rPr lang="en-GB" i="1" dirty="0"/>
              <a:t>Real data of existing technology (TRL3) – detected gasoline jerrycan attached on Customs Ship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D1D37C2B-D6FB-4600-AB63-C689205CDCA2}"/>
              </a:ext>
            </a:extLst>
          </p:cNvPr>
          <p:cNvCxnSpPr/>
          <p:nvPr/>
        </p:nvCxnSpPr>
        <p:spPr>
          <a:xfrm>
            <a:off x="3419872" y="1700808"/>
            <a:ext cx="1008112" cy="36004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B5FF8EFC-52D7-4A2A-AAF9-21C7497F0288}"/>
              </a:ext>
            </a:extLst>
          </p:cNvPr>
          <p:cNvCxnSpPr>
            <a:cxnSpLocks/>
          </p:cNvCxnSpPr>
          <p:nvPr/>
        </p:nvCxnSpPr>
        <p:spPr>
          <a:xfrm flipH="1">
            <a:off x="3059832" y="3242834"/>
            <a:ext cx="23261" cy="454423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6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 err="1"/>
              <a:t>subdron</a:t>
            </a:r>
            <a:endParaRPr lang="en-GB" dirty="0"/>
          </a:p>
          <a:p>
            <a:pPr lvl="1"/>
            <a:r>
              <a:rPr lang="en-GB" dirty="0" smtClean="0"/>
              <a:t>practitioners in the field of customs and border security</a:t>
            </a:r>
          </a:p>
          <a:p>
            <a:pPr lvl="1"/>
            <a:r>
              <a:rPr lang="en-GB" dirty="0" smtClean="0"/>
              <a:t>other partners (tbc)</a:t>
            </a:r>
            <a:endParaRPr lang="en-GB" i="1" dirty="0"/>
          </a:p>
          <a:p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 smtClean="0"/>
              <a:t>project coordinator</a:t>
            </a:r>
          </a:p>
          <a:p>
            <a:pPr lvl="1"/>
            <a:r>
              <a:rPr lang="en-GB" i="1" dirty="0" smtClean="0"/>
              <a:t>experts </a:t>
            </a:r>
            <a:r>
              <a:rPr lang="en-GB" i="1" dirty="0" smtClean="0"/>
              <a:t>in exploitation, dissemination in the field of BM</a:t>
            </a:r>
          </a:p>
          <a:p>
            <a:pPr lvl="1"/>
            <a:r>
              <a:rPr lang="en-GB" i="1" dirty="0" smtClean="0"/>
              <a:t>other end-users/practitioners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Thomas Vonach / thomas.vonach@subdron.com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252</Words>
  <Application>Microsoft Office PowerPoint</Application>
  <PresentationFormat>Bildschirmpräsentation (4:3)</PresentationFormat>
  <Paragraphs>46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</vt:lpstr>
      <vt:lpstr>Adjacency</vt:lpstr>
      <vt:lpstr>Autonomous underwater detection of smuggling containers attached on a ship hull</vt:lpstr>
      <vt:lpstr>Proposal idea/content 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Jeannette Klonk</cp:lastModifiedBy>
  <cp:revision>65</cp:revision>
  <cp:lastPrinted>2012-04-11T09:19:10Z</cp:lastPrinted>
  <dcterms:created xsi:type="dcterms:W3CDTF">2012-04-10T09:21:31Z</dcterms:created>
  <dcterms:modified xsi:type="dcterms:W3CDTF">2022-04-25T19:01:05Z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