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5"/>
  </p:notesMasterIdLst>
  <p:handoutMasterIdLst>
    <p:handoutMasterId r:id="rId6"/>
  </p:handoutMasterIdLst>
  <p:sldIdLst>
    <p:sldId id="256" r:id="rId2"/>
    <p:sldId id="258" r:id="rId3"/>
    <p:sldId id="257" r:id="rId4"/>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e-Frech, Isabelle" initials="LI" lastIdx="1" clrIdx="0">
    <p:extLst>
      <p:ext uri="{19B8F6BF-5375-455C-9EA6-DF929625EA0E}">
        <p15:presenceInfo xmlns:p15="http://schemas.microsoft.com/office/powerpoint/2012/main" userId="S-1-5-21-117609710-1708537768-839522115-58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9A30EF-BF36-40D2-B8C0-BF42954A1DC0}" v="1" dt="2022-04-06T12:46:46.5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468"/>
    <p:restoredTop sz="95934"/>
  </p:normalViewPr>
  <p:slideViewPr>
    <p:cSldViewPr>
      <p:cViewPr varScale="1">
        <p:scale>
          <a:sx n="116" d="100"/>
          <a:sy n="116" d="100"/>
        </p:scale>
        <p:origin x="417" y="15"/>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11.04.2022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‹N°›</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11.04.2022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‹N°›</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3</a:t>
            </a:fld>
            <a:endParaRPr lang="nb-NO"/>
          </a:p>
        </p:txBody>
      </p:sp>
    </p:spTree>
    <p:extLst>
      <p:ext uri="{BB962C8B-B14F-4D97-AF65-F5344CB8AC3E}">
        <p14:creationId xmlns:p14="http://schemas.microsoft.com/office/powerpoint/2010/main" val="1780441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11.04.2022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11.04.2022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11.04.2022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11.04.2022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‹N°›</a:t>
            </a:fld>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11.04.2022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11.04.2022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11.04.2022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11.04.2022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11.04.2022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‹N°›</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11.04.2022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11.04.2022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‹N°›</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‹N°›</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11.04.2022</a:t>
            </a:fld>
            <a:endParaRPr lang="nb-NO"/>
          </a:p>
        </p:txBody>
      </p:sp>
      <p:pic>
        <p:nvPicPr>
          <p:cNvPr id="9" name="Picture 8" descr="Logo&#10;&#10;Description automatically generated">
            <a:extLst>
              <a:ext uri="{FF2B5EF4-FFF2-40B4-BE49-F238E27FC236}">
                <a16:creationId xmlns:a16="http://schemas.microsoft.com/office/drawing/2014/main" id="{3B9BEB5F-9397-4989-92C3-B6F972B1717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ldepinay@wallix.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50106"/>
          </a:xfrm>
        </p:spPr>
        <p:txBody>
          <a:bodyPr>
            <a:normAutofit/>
          </a:bodyPr>
          <a:lstStyle/>
          <a:p>
            <a:r>
              <a:rPr lang="nb-NO" dirty="0"/>
              <a:t>CASOAR</a:t>
            </a:r>
          </a:p>
        </p:txBody>
      </p:sp>
      <p:sp>
        <p:nvSpPr>
          <p:cNvPr id="5" name="Content Placeholder 4"/>
          <p:cNvSpPr>
            <a:spLocks noGrp="1"/>
          </p:cNvSpPr>
          <p:nvPr>
            <p:ph idx="1"/>
          </p:nvPr>
        </p:nvSpPr>
        <p:spPr>
          <a:xfrm>
            <a:off x="457200" y="1600200"/>
            <a:ext cx="7620000" cy="4349080"/>
          </a:xfrm>
        </p:spPr>
        <p:txBody>
          <a:bodyPr vert="horz" lIns="91440" tIns="45720" rIns="91440" bIns="45720" rtlCol="0" anchor="t">
            <a:normAutofit/>
          </a:bodyPr>
          <a:lstStyle/>
          <a:p>
            <a:r>
              <a:rPr lang="en-GB" i="1" dirty="0"/>
              <a:t>Jean-Loup </a:t>
            </a:r>
            <a:r>
              <a:rPr lang="en-GB" i="1" dirty="0" err="1"/>
              <a:t>Dépinay</a:t>
            </a:r>
            <a:endParaRPr lang="en-GB" i="1" dirty="0"/>
          </a:p>
          <a:p>
            <a:r>
              <a:rPr lang="en-GB" i="1" dirty="0">
                <a:hlinkClick r:id="rId3"/>
              </a:rPr>
              <a:t>jldepinay@wallix.com</a:t>
            </a:r>
            <a:r>
              <a:rPr lang="en-GB" i="1" dirty="0"/>
              <a:t>	</a:t>
            </a:r>
          </a:p>
          <a:p>
            <a:r>
              <a:rPr lang="en-GB" i="1" dirty="0" err="1"/>
              <a:t>Wallix</a:t>
            </a:r>
            <a:endParaRPr lang="en-GB" i="1" dirty="0"/>
          </a:p>
          <a:p>
            <a:r>
              <a:rPr lang="en-GB" dirty="0"/>
              <a:t>Role: </a:t>
            </a:r>
            <a:r>
              <a:rPr lang="en-GB" i="1" dirty="0"/>
              <a:t> Proposal coordinator (TBD)</a:t>
            </a:r>
          </a:p>
          <a:p>
            <a:endParaRPr lang="en-GB" dirty="0"/>
          </a:p>
          <a:p>
            <a:r>
              <a:rPr lang="en-GB" dirty="0"/>
              <a:t>Proposal activity: </a:t>
            </a:r>
            <a:r>
              <a:rPr lang="fr-FR" sz="2400" dirty="0"/>
              <a:t>HORIZON-CL3-2022-CS-01-01: </a:t>
            </a:r>
            <a:r>
              <a:rPr lang="fr-FR" sz="2400" dirty="0" err="1"/>
              <a:t>Improved</a:t>
            </a:r>
            <a:r>
              <a:rPr lang="fr-FR" sz="2400" dirty="0"/>
              <a:t> monitoring of </a:t>
            </a:r>
            <a:r>
              <a:rPr lang="fr-FR" sz="2400" dirty="0" err="1"/>
              <a:t>threats</a:t>
            </a:r>
            <a:r>
              <a:rPr lang="fr-FR" sz="2400" dirty="0"/>
              <a:t>, intrusion </a:t>
            </a:r>
            <a:r>
              <a:rPr lang="fr-FR" sz="2400" dirty="0" err="1"/>
              <a:t>detection</a:t>
            </a:r>
            <a:r>
              <a:rPr lang="fr-FR" sz="2400" dirty="0"/>
              <a:t> and </a:t>
            </a:r>
            <a:r>
              <a:rPr lang="fr-FR" sz="2400" dirty="0" err="1"/>
              <a:t>response</a:t>
            </a:r>
            <a:r>
              <a:rPr lang="fr-FR" sz="2400" dirty="0"/>
              <a:t> in </a:t>
            </a:r>
            <a:r>
              <a:rPr lang="fr-FR" sz="2400" dirty="0" err="1"/>
              <a:t>complex</a:t>
            </a:r>
            <a:r>
              <a:rPr lang="fr-FR" sz="2400" dirty="0"/>
              <a:t> and </a:t>
            </a:r>
            <a:r>
              <a:rPr lang="fr-FR" sz="2400" dirty="0" err="1"/>
              <a:t>heterogeneous</a:t>
            </a:r>
            <a:r>
              <a:rPr lang="fr-FR" sz="2400" dirty="0"/>
              <a:t> digital </a:t>
            </a:r>
            <a:r>
              <a:rPr lang="fr-FR" sz="2400" dirty="0" err="1"/>
              <a:t>systems</a:t>
            </a:r>
            <a:r>
              <a:rPr lang="fr-FR" sz="2400" dirty="0"/>
              <a:t> and infrastructures</a:t>
            </a:r>
            <a:endParaRPr lang="en-GB" i="1" dirty="0"/>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2022, Brussels</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Jean-Loup </a:t>
            </a:r>
            <a:r>
              <a:rPr lang="nl-NL" dirty="0" err="1">
                <a:solidFill>
                  <a:schemeClr val="bg1"/>
                </a:solidFill>
              </a:rPr>
              <a:t>Dépinay</a:t>
            </a:r>
            <a:r>
              <a:rPr lang="nl-NL" dirty="0">
                <a:solidFill>
                  <a:schemeClr val="bg1"/>
                </a:solidFill>
              </a:rPr>
              <a:t> jldepinay@wallix.com</a:t>
            </a:r>
          </a:p>
        </p:txBody>
      </p:sp>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b-NO" dirty="0" err="1"/>
              <a:t>Proposal</a:t>
            </a:r>
            <a:r>
              <a:rPr lang="nb-NO" dirty="0"/>
              <a:t> </a:t>
            </a:r>
            <a:r>
              <a:rPr lang="nb-NO" dirty="0" err="1"/>
              <a:t>idea</a:t>
            </a:r>
            <a:r>
              <a:rPr lang="nb-NO" dirty="0"/>
              <a:t>/</a:t>
            </a:r>
            <a:r>
              <a:rPr lang="nb-NO" dirty="0" err="1"/>
              <a:t>content</a:t>
            </a:r>
            <a:r>
              <a:rPr lang="nb-NO" dirty="0"/>
              <a:t> </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GB" sz="1600" dirty="0">
                <a:effectLst/>
                <a:latin typeface="Calibri" panose="020F0502020204030204" pitchFamily="34" charset="0"/>
                <a:ea typeface="Calibri" panose="020F0502020204030204" pitchFamily="34" charset="0"/>
                <a:cs typeface="Times New Roman" panose="02020603050405020304" pitchFamily="18" charset="0"/>
              </a:rPr>
              <a:t>Common Administration for Security Operations and Automated Remediation project proposes to federate different security modules, enabling the automation of the detection and prevention of cybersecurity risks and thus offering better resilience to cyber-attacks.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600" dirty="0">
                <a:effectLst/>
                <a:latin typeface="Calibri" panose="020F0502020204030204" pitchFamily="34" charset="0"/>
                <a:ea typeface="Calibri" panose="020F0502020204030204" pitchFamily="34" charset="0"/>
                <a:cs typeface="Times New Roman" panose="02020603050405020304" pitchFamily="18" charset="0"/>
              </a:rPr>
              <a:t>Positioned between the SIEM and the SOAR, CASOAR will ensure that all secure nodes in an infrastructure behave in accordance with what the appropriate response to cyber risks.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i="1" dirty="0"/>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Jean-Loup </a:t>
            </a:r>
            <a:r>
              <a:rPr lang="nl-NL" dirty="0" err="1">
                <a:solidFill>
                  <a:schemeClr val="bg1"/>
                </a:solidFill>
              </a:rPr>
              <a:t>Dépinay</a:t>
            </a:r>
            <a:r>
              <a:rPr lang="nl-NL" dirty="0">
                <a:solidFill>
                  <a:schemeClr val="bg1"/>
                </a:solidFill>
              </a:rPr>
              <a:t> jldepinay@wallix.com</a:t>
            </a:r>
          </a:p>
        </p:txBody>
      </p:sp>
      <p:sp>
        <p:nvSpPr>
          <p:cNvPr id="8" name="Footer Placeholder 5">
            <a:extLst>
              <a:ext uri="{FF2B5EF4-FFF2-40B4-BE49-F238E27FC236}">
                <a16:creationId xmlns:a16="http://schemas.microsoft.com/office/drawing/2014/main" id="{AAA75F91-6D24-4080-90C8-291253135D5F}"/>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
        <p:nvSpPr>
          <p:cNvPr id="9" name="Rectangle 8">
            <a:extLst>
              <a:ext uri="{FF2B5EF4-FFF2-40B4-BE49-F238E27FC236}">
                <a16:creationId xmlns:a16="http://schemas.microsoft.com/office/drawing/2014/main" id="{EC2B57C3-1835-4287-90CF-39BFD2AE10EB}"/>
              </a:ext>
            </a:extLst>
          </p:cNvPr>
          <p:cNvSpPr/>
          <p:nvPr/>
        </p:nvSpPr>
        <p:spPr>
          <a:xfrm>
            <a:off x="0" y="3429000"/>
            <a:ext cx="8460432" cy="3429000"/>
          </a:xfrm>
          <a:prstGeom prst="rect">
            <a:avLst/>
          </a:prstGeom>
          <a:solidFill>
            <a:srgbClr val="2540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latin typeface="Avenir" panose="020B0503020203020204"/>
            </a:endParaRPr>
          </a:p>
        </p:txBody>
      </p:sp>
      <p:grpSp>
        <p:nvGrpSpPr>
          <p:cNvPr id="75" name="Groupe 74">
            <a:extLst>
              <a:ext uri="{FF2B5EF4-FFF2-40B4-BE49-F238E27FC236}">
                <a16:creationId xmlns:a16="http://schemas.microsoft.com/office/drawing/2014/main" id="{7A8B0DD3-F57A-42E4-9DAB-BB784FA4323A}"/>
              </a:ext>
            </a:extLst>
          </p:cNvPr>
          <p:cNvGrpSpPr>
            <a:grpSpLocks noChangeAspect="1"/>
          </p:cNvGrpSpPr>
          <p:nvPr/>
        </p:nvGrpSpPr>
        <p:grpSpPr>
          <a:xfrm>
            <a:off x="912878" y="3469422"/>
            <a:ext cx="7200000" cy="3113940"/>
            <a:chOff x="1166543" y="1972392"/>
            <a:chExt cx="10714151" cy="4633543"/>
          </a:xfrm>
        </p:grpSpPr>
        <p:sp>
          <p:nvSpPr>
            <p:cNvPr id="76" name="Ellipse 75">
              <a:extLst>
                <a:ext uri="{FF2B5EF4-FFF2-40B4-BE49-F238E27FC236}">
                  <a16:creationId xmlns:a16="http://schemas.microsoft.com/office/drawing/2014/main" id="{A6B74C89-D81E-4F77-8712-B8E4791FB34B}"/>
                </a:ext>
              </a:extLst>
            </p:cNvPr>
            <p:cNvSpPr/>
            <p:nvPr/>
          </p:nvSpPr>
          <p:spPr>
            <a:xfrm>
              <a:off x="4794565" y="2790090"/>
              <a:ext cx="2651324" cy="2651324"/>
            </a:xfrm>
            <a:prstGeom prst="ellipse">
              <a:avLst/>
            </a:prstGeom>
            <a:solidFill>
              <a:schemeClr val="bg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latin typeface="Avenir" panose="020B0503020203020204"/>
              </a:endParaRPr>
            </a:p>
          </p:txBody>
        </p:sp>
        <p:cxnSp>
          <p:nvCxnSpPr>
            <p:cNvPr id="77" name="Straight Connector 728">
              <a:extLst>
                <a:ext uri="{FF2B5EF4-FFF2-40B4-BE49-F238E27FC236}">
                  <a16:creationId xmlns:a16="http://schemas.microsoft.com/office/drawing/2014/main" id="{B14F2AED-CD50-4079-88B1-9C4BAB1F64D7}"/>
                </a:ext>
              </a:extLst>
            </p:cNvPr>
            <p:cNvCxnSpPr>
              <a:cxnSpLocks/>
            </p:cNvCxnSpPr>
            <p:nvPr/>
          </p:nvCxnSpPr>
          <p:spPr>
            <a:xfrm>
              <a:off x="2506809" y="2799838"/>
              <a:ext cx="2550065" cy="1433764"/>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28">
              <a:extLst>
                <a:ext uri="{FF2B5EF4-FFF2-40B4-BE49-F238E27FC236}">
                  <a16:creationId xmlns:a16="http://schemas.microsoft.com/office/drawing/2014/main" id="{DA066DC5-4605-4925-82BB-94874080B90F}"/>
                </a:ext>
              </a:extLst>
            </p:cNvPr>
            <p:cNvCxnSpPr>
              <a:cxnSpLocks/>
            </p:cNvCxnSpPr>
            <p:nvPr/>
          </p:nvCxnSpPr>
          <p:spPr>
            <a:xfrm>
              <a:off x="7165174" y="4223799"/>
              <a:ext cx="2595615" cy="1371173"/>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Connector 728">
              <a:extLst>
                <a:ext uri="{FF2B5EF4-FFF2-40B4-BE49-F238E27FC236}">
                  <a16:creationId xmlns:a16="http://schemas.microsoft.com/office/drawing/2014/main" id="{D3BAC1CB-44C6-46D5-9D14-6631DE94B346}"/>
                </a:ext>
              </a:extLst>
            </p:cNvPr>
            <p:cNvCxnSpPr>
              <a:cxnSpLocks/>
            </p:cNvCxnSpPr>
            <p:nvPr/>
          </p:nvCxnSpPr>
          <p:spPr>
            <a:xfrm flipV="1">
              <a:off x="4515939" y="4801967"/>
              <a:ext cx="911319" cy="585749"/>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cxnSp>
          <p:nvCxnSpPr>
            <p:cNvPr id="80" name="Straight Connector 728">
              <a:extLst>
                <a:ext uri="{FF2B5EF4-FFF2-40B4-BE49-F238E27FC236}">
                  <a16:creationId xmlns:a16="http://schemas.microsoft.com/office/drawing/2014/main" id="{67EBDB92-D148-4650-92FF-B34C7DFFE284}"/>
                </a:ext>
              </a:extLst>
            </p:cNvPr>
            <p:cNvCxnSpPr>
              <a:cxnSpLocks/>
            </p:cNvCxnSpPr>
            <p:nvPr/>
          </p:nvCxnSpPr>
          <p:spPr>
            <a:xfrm flipV="1">
              <a:off x="7151403" y="2790898"/>
              <a:ext cx="2296843" cy="1411716"/>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728">
              <a:extLst>
                <a:ext uri="{FF2B5EF4-FFF2-40B4-BE49-F238E27FC236}">
                  <a16:creationId xmlns:a16="http://schemas.microsoft.com/office/drawing/2014/main" id="{B90FABF4-0B02-4377-BAE7-E114A5CCBF5E}"/>
                </a:ext>
              </a:extLst>
            </p:cNvPr>
            <p:cNvCxnSpPr>
              <a:cxnSpLocks/>
            </p:cNvCxnSpPr>
            <p:nvPr/>
          </p:nvCxnSpPr>
          <p:spPr>
            <a:xfrm flipV="1">
              <a:off x="6734108" y="2793012"/>
              <a:ext cx="914712" cy="587936"/>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sp>
          <p:nvSpPr>
            <p:cNvPr id="82" name="ZoneTexte 81">
              <a:extLst>
                <a:ext uri="{FF2B5EF4-FFF2-40B4-BE49-F238E27FC236}">
                  <a16:creationId xmlns:a16="http://schemas.microsoft.com/office/drawing/2014/main" id="{DE3CEF49-C1CA-4489-A8AA-22BDB0B178B5}"/>
                </a:ext>
              </a:extLst>
            </p:cNvPr>
            <p:cNvSpPr txBox="1"/>
            <p:nvPr/>
          </p:nvSpPr>
          <p:spPr>
            <a:xfrm flipH="1">
              <a:off x="3045085" y="5887069"/>
              <a:ext cx="2817468" cy="359009"/>
            </a:xfrm>
            <a:prstGeom prst="rect">
              <a:avLst/>
            </a:prstGeom>
            <a:noFill/>
          </p:spPr>
          <p:txBody>
            <a:bodyPr wrap="square" rtlCol="0">
              <a:spAutoFit/>
            </a:bodyPr>
            <a:lstStyle/>
            <a:p>
              <a:pPr algn="ctr"/>
              <a:r>
                <a:rPr lang="fr-FR" sz="1733" dirty="0">
                  <a:solidFill>
                    <a:schemeClr val="bg1"/>
                  </a:solidFill>
                  <a:latin typeface="Avenir" panose="020B0503020203020204"/>
                </a:rPr>
                <a:t>Smart Mobility</a:t>
              </a:r>
            </a:p>
          </p:txBody>
        </p:sp>
        <p:grpSp>
          <p:nvGrpSpPr>
            <p:cNvPr id="83" name="Groupe 82">
              <a:extLst>
                <a:ext uri="{FF2B5EF4-FFF2-40B4-BE49-F238E27FC236}">
                  <a16:creationId xmlns:a16="http://schemas.microsoft.com/office/drawing/2014/main" id="{6449B0F9-41EA-467F-9E3F-0587A845E3ED}"/>
                </a:ext>
              </a:extLst>
            </p:cNvPr>
            <p:cNvGrpSpPr/>
            <p:nvPr/>
          </p:nvGrpSpPr>
          <p:grpSpPr>
            <a:xfrm>
              <a:off x="3666427" y="5287473"/>
              <a:ext cx="1483165" cy="557456"/>
              <a:chOff x="2917530" y="2641960"/>
              <a:chExt cx="3404146" cy="1279468"/>
            </a:xfrm>
          </p:grpSpPr>
          <p:sp>
            <p:nvSpPr>
              <p:cNvPr id="122" name="Forme libre : forme 121">
                <a:extLst>
                  <a:ext uri="{FF2B5EF4-FFF2-40B4-BE49-F238E27FC236}">
                    <a16:creationId xmlns:a16="http://schemas.microsoft.com/office/drawing/2014/main" id="{ABE3FA24-BC35-401A-8C47-433C3C11E97E}"/>
                  </a:ext>
                </a:extLst>
              </p:cNvPr>
              <p:cNvSpPr/>
              <p:nvPr/>
            </p:nvSpPr>
            <p:spPr>
              <a:xfrm>
                <a:off x="3694467" y="3572934"/>
                <a:ext cx="340233" cy="340232"/>
              </a:xfrm>
              <a:custGeom>
                <a:avLst/>
                <a:gdLst>
                  <a:gd name="connsiteX0" fmla="*/ 169697 w 340233"/>
                  <a:gd name="connsiteY0" fmla="*/ -379 h 340232"/>
                  <a:gd name="connsiteX1" fmla="*/ -133 w 340233"/>
                  <a:gd name="connsiteY1" fmla="*/ 170023 h 340232"/>
                  <a:gd name="connsiteX2" fmla="*/ 170269 w 340233"/>
                  <a:gd name="connsiteY2" fmla="*/ 339853 h 340232"/>
                  <a:gd name="connsiteX3" fmla="*/ 340100 w 340233"/>
                  <a:gd name="connsiteY3" fmla="*/ 170118 h 340232"/>
                  <a:gd name="connsiteX4" fmla="*/ 170555 w 340233"/>
                  <a:gd name="connsiteY4" fmla="*/ -379 h 340232"/>
                  <a:gd name="connsiteX5" fmla="*/ 169697 w 340233"/>
                  <a:gd name="connsiteY5" fmla="*/ -379 h 340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233" h="340232">
                    <a:moveTo>
                      <a:pt x="169697" y="-379"/>
                    </a:moveTo>
                    <a:cubicBezTo>
                      <a:pt x="75743" y="-217"/>
                      <a:pt x="-295" y="76068"/>
                      <a:pt x="-133" y="170023"/>
                    </a:cubicBezTo>
                    <a:cubicBezTo>
                      <a:pt x="28" y="263978"/>
                      <a:pt x="76314" y="340016"/>
                      <a:pt x="170269" y="339853"/>
                    </a:cubicBezTo>
                    <a:cubicBezTo>
                      <a:pt x="263966" y="339692"/>
                      <a:pt x="339890" y="263806"/>
                      <a:pt x="340100" y="170118"/>
                    </a:cubicBezTo>
                    <a:cubicBezTo>
                      <a:pt x="340366" y="76221"/>
                      <a:pt x="264452" y="-112"/>
                      <a:pt x="170555" y="-379"/>
                    </a:cubicBezTo>
                    <a:cubicBezTo>
                      <a:pt x="170269" y="-379"/>
                      <a:pt x="169983" y="-379"/>
                      <a:pt x="169697" y="-379"/>
                    </a:cubicBezTo>
                    <a:close/>
                  </a:path>
                </a:pathLst>
              </a:custGeom>
              <a:solidFill>
                <a:srgbClr val="4472C4"/>
              </a:solidFill>
              <a:ln w="9525" cap="flat">
                <a:noFill/>
                <a:prstDash val="solid"/>
                <a:miter/>
              </a:ln>
            </p:spPr>
            <p:txBody>
              <a:bodyPr rtlCol="0" anchor="ctr"/>
              <a:lstStyle/>
              <a:p>
                <a:endParaRPr lang="fr-FR" sz="2400" dirty="0">
                  <a:latin typeface="Avenir" panose="020B0503020203020204"/>
                </a:endParaRPr>
              </a:p>
            </p:txBody>
          </p:sp>
          <p:sp>
            <p:nvSpPr>
              <p:cNvPr id="123" name="Forme libre : forme 122">
                <a:extLst>
                  <a:ext uri="{FF2B5EF4-FFF2-40B4-BE49-F238E27FC236}">
                    <a16:creationId xmlns:a16="http://schemas.microsoft.com/office/drawing/2014/main" id="{9B92AADE-26A0-4960-B223-7F6E1E889E64}"/>
                  </a:ext>
                </a:extLst>
              </p:cNvPr>
              <p:cNvSpPr/>
              <p:nvPr/>
            </p:nvSpPr>
            <p:spPr>
              <a:xfrm>
                <a:off x="5215134" y="3573410"/>
                <a:ext cx="340042" cy="340042"/>
              </a:xfrm>
              <a:custGeom>
                <a:avLst/>
                <a:gdLst>
                  <a:gd name="connsiteX0" fmla="*/ 169697 w 340042"/>
                  <a:gd name="connsiteY0" fmla="*/ -379 h 340042"/>
                  <a:gd name="connsiteX1" fmla="*/ -134 w 340042"/>
                  <a:gd name="connsiteY1" fmla="*/ 169833 h 340042"/>
                  <a:gd name="connsiteX2" fmla="*/ 170078 w 340042"/>
                  <a:gd name="connsiteY2" fmla="*/ 339663 h 340042"/>
                  <a:gd name="connsiteX3" fmla="*/ 339909 w 340042"/>
                  <a:gd name="connsiteY3" fmla="*/ 169452 h 340042"/>
                  <a:gd name="connsiteX4" fmla="*/ 339909 w 340042"/>
                  <a:gd name="connsiteY4" fmla="*/ 169356 h 340042"/>
                  <a:gd name="connsiteX5" fmla="*/ 169697 w 340042"/>
                  <a:gd name="connsiteY5" fmla="*/ -379 h 34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42" h="340042">
                    <a:moveTo>
                      <a:pt x="169697" y="-379"/>
                    </a:moveTo>
                    <a:cubicBezTo>
                      <a:pt x="75800" y="-274"/>
                      <a:pt x="-238" y="75935"/>
                      <a:pt x="-134" y="169833"/>
                    </a:cubicBezTo>
                    <a:cubicBezTo>
                      <a:pt x="-29" y="263730"/>
                      <a:pt x="76181" y="339768"/>
                      <a:pt x="170078" y="339663"/>
                    </a:cubicBezTo>
                    <a:cubicBezTo>
                      <a:pt x="263976" y="339559"/>
                      <a:pt x="340014" y="263349"/>
                      <a:pt x="339909" y="169452"/>
                    </a:cubicBezTo>
                    <a:cubicBezTo>
                      <a:pt x="339909" y="169423"/>
                      <a:pt x="339909" y="169385"/>
                      <a:pt x="339909" y="169356"/>
                    </a:cubicBezTo>
                    <a:cubicBezTo>
                      <a:pt x="339642" y="75535"/>
                      <a:pt x="263518" y="-379"/>
                      <a:pt x="169697" y="-379"/>
                    </a:cubicBezTo>
                    <a:close/>
                  </a:path>
                </a:pathLst>
              </a:custGeom>
              <a:solidFill>
                <a:srgbClr val="4472C4"/>
              </a:solidFill>
              <a:ln w="9525" cap="flat">
                <a:noFill/>
                <a:prstDash val="solid"/>
                <a:miter/>
              </a:ln>
            </p:spPr>
            <p:txBody>
              <a:bodyPr rtlCol="0" anchor="ctr"/>
              <a:lstStyle/>
              <a:p>
                <a:endParaRPr lang="fr-FR" sz="2400" dirty="0">
                  <a:latin typeface="Avenir" panose="020B0503020203020204"/>
                </a:endParaRPr>
              </a:p>
            </p:txBody>
          </p:sp>
          <p:sp>
            <p:nvSpPr>
              <p:cNvPr id="124" name="Forme libre : forme 123">
                <a:extLst>
                  <a:ext uri="{FF2B5EF4-FFF2-40B4-BE49-F238E27FC236}">
                    <a16:creationId xmlns:a16="http://schemas.microsoft.com/office/drawing/2014/main" id="{23664EE2-A8CE-46C1-B6C0-3DAE7FC2450E}"/>
                  </a:ext>
                </a:extLst>
              </p:cNvPr>
              <p:cNvSpPr/>
              <p:nvPr/>
            </p:nvSpPr>
            <p:spPr>
              <a:xfrm>
                <a:off x="4230084" y="2641960"/>
                <a:ext cx="761657" cy="203685"/>
              </a:xfrm>
              <a:custGeom>
                <a:avLst/>
                <a:gdLst>
                  <a:gd name="connsiteX0" fmla="*/ 41179 w 761657"/>
                  <a:gd name="connsiteY0" fmla="*/ 200503 h 203685"/>
                  <a:gd name="connsiteX1" fmla="*/ 54323 w 761657"/>
                  <a:gd name="connsiteY1" fmla="*/ 189740 h 203685"/>
                  <a:gd name="connsiteX2" fmla="*/ 545718 w 761657"/>
                  <a:gd name="connsiteY2" fmla="*/ 87441 h 203685"/>
                  <a:gd name="connsiteX3" fmla="*/ 708310 w 761657"/>
                  <a:gd name="connsiteY3" fmla="*/ 190597 h 203685"/>
                  <a:gd name="connsiteX4" fmla="*/ 734027 w 761657"/>
                  <a:gd name="connsiteY4" fmla="*/ 203170 h 203685"/>
                  <a:gd name="connsiteX5" fmla="*/ 759364 w 761657"/>
                  <a:gd name="connsiteY5" fmla="*/ 185072 h 203685"/>
                  <a:gd name="connsiteX6" fmla="*/ 750982 w 761657"/>
                  <a:gd name="connsiteY6" fmla="*/ 152021 h 203685"/>
                  <a:gd name="connsiteX7" fmla="*/ 389698 w 761657"/>
                  <a:gd name="connsiteY7" fmla="*/ -379 h 203685"/>
                  <a:gd name="connsiteX8" fmla="*/ 123570 w 761657"/>
                  <a:gd name="connsiteY8" fmla="*/ 66867 h 203685"/>
                  <a:gd name="connsiteX9" fmla="*/ 9270 w 761657"/>
                  <a:gd name="connsiteY9" fmla="*/ 153545 h 203685"/>
                  <a:gd name="connsiteX10" fmla="*/ 7250 w 761657"/>
                  <a:gd name="connsiteY10" fmla="*/ 193902 h 203685"/>
                  <a:gd name="connsiteX11" fmla="*/ 41179 w 761657"/>
                  <a:gd name="connsiteY11" fmla="*/ 200312 h 20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1657" h="203685">
                    <a:moveTo>
                      <a:pt x="41179" y="200503"/>
                    </a:moveTo>
                    <a:cubicBezTo>
                      <a:pt x="46075" y="197588"/>
                      <a:pt x="50504" y="193959"/>
                      <a:pt x="54323" y="189740"/>
                    </a:cubicBezTo>
                    <a:cubicBezTo>
                      <a:pt x="198027" y="58933"/>
                      <a:pt x="361819" y="24833"/>
                      <a:pt x="545718" y="87441"/>
                    </a:cubicBezTo>
                    <a:cubicBezTo>
                      <a:pt x="606992" y="109129"/>
                      <a:pt x="662580" y="144401"/>
                      <a:pt x="708310" y="190597"/>
                    </a:cubicBezTo>
                    <a:cubicBezTo>
                      <a:pt x="714558" y="198446"/>
                      <a:pt x="723997" y="203056"/>
                      <a:pt x="734027" y="203170"/>
                    </a:cubicBezTo>
                    <a:cubicBezTo>
                      <a:pt x="745448" y="203094"/>
                      <a:pt x="755582" y="195845"/>
                      <a:pt x="759364" y="185072"/>
                    </a:cubicBezTo>
                    <a:cubicBezTo>
                      <a:pt x="764174" y="173414"/>
                      <a:pt x="760764" y="159984"/>
                      <a:pt x="750982" y="152021"/>
                    </a:cubicBezTo>
                    <a:cubicBezTo>
                      <a:pt x="655065" y="55999"/>
                      <a:pt x="525401" y="1307"/>
                      <a:pt x="389698" y="-379"/>
                    </a:cubicBezTo>
                    <a:cubicBezTo>
                      <a:pt x="288352" y="668"/>
                      <a:pt x="202913" y="22576"/>
                      <a:pt x="123570" y="66867"/>
                    </a:cubicBezTo>
                    <a:cubicBezTo>
                      <a:pt x="81593" y="90261"/>
                      <a:pt x="43122" y="119436"/>
                      <a:pt x="9270" y="153545"/>
                    </a:cubicBezTo>
                    <a:cubicBezTo>
                      <a:pt x="-2436" y="164137"/>
                      <a:pt x="-3332" y="182205"/>
                      <a:pt x="7250" y="193902"/>
                    </a:cubicBezTo>
                    <a:cubicBezTo>
                      <a:pt x="15852" y="203398"/>
                      <a:pt x="29710" y="206018"/>
                      <a:pt x="41179" y="200312"/>
                    </a:cubicBezTo>
                    <a:close/>
                  </a:path>
                </a:pathLst>
              </a:custGeom>
              <a:solidFill>
                <a:schemeClr val="bg1"/>
              </a:solidFill>
              <a:ln w="9525" cap="flat">
                <a:noFill/>
                <a:prstDash val="solid"/>
                <a:miter/>
              </a:ln>
            </p:spPr>
            <p:txBody>
              <a:bodyPr rtlCol="0" anchor="ctr"/>
              <a:lstStyle/>
              <a:p>
                <a:endParaRPr lang="fr-FR" sz="2400" dirty="0">
                  <a:latin typeface="Avenir" panose="020B0503020203020204"/>
                </a:endParaRPr>
              </a:p>
            </p:txBody>
          </p:sp>
          <p:sp>
            <p:nvSpPr>
              <p:cNvPr id="125" name="Forme libre : forme 124">
                <a:extLst>
                  <a:ext uri="{FF2B5EF4-FFF2-40B4-BE49-F238E27FC236}">
                    <a16:creationId xmlns:a16="http://schemas.microsoft.com/office/drawing/2014/main" id="{585B169E-2F57-4982-984A-E3159C87BFD7}"/>
                  </a:ext>
                </a:extLst>
              </p:cNvPr>
              <p:cNvSpPr/>
              <p:nvPr/>
            </p:nvSpPr>
            <p:spPr>
              <a:xfrm>
                <a:off x="6118283" y="3158915"/>
                <a:ext cx="203393" cy="761044"/>
              </a:xfrm>
              <a:custGeom>
                <a:avLst/>
                <a:gdLst>
                  <a:gd name="connsiteX0" fmla="*/ 197617 w 203393"/>
                  <a:gd name="connsiteY0" fmla="*/ 303720 h 761044"/>
                  <a:gd name="connsiteX1" fmla="*/ 51313 w 203393"/>
                  <a:gd name="connsiteY1" fmla="*/ 10446 h 761044"/>
                  <a:gd name="connsiteX2" fmla="*/ 11165 w 203393"/>
                  <a:gd name="connsiteY2" fmla="*/ 5807 h 761044"/>
                  <a:gd name="connsiteX3" fmla="*/ 8736 w 203393"/>
                  <a:gd name="connsiteY3" fmla="*/ 7969 h 761044"/>
                  <a:gd name="connsiteX4" fmla="*/ 10355 w 203393"/>
                  <a:gd name="connsiteY4" fmla="*/ 50451 h 761044"/>
                  <a:gd name="connsiteX5" fmla="*/ 47217 w 203393"/>
                  <a:gd name="connsiteY5" fmla="*/ 92551 h 761044"/>
                  <a:gd name="connsiteX6" fmla="*/ 143705 w 203393"/>
                  <a:gd name="connsiteY6" fmla="*/ 426498 h 761044"/>
                  <a:gd name="connsiteX7" fmla="*/ 134180 w 203393"/>
                  <a:gd name="connsiteY7" fmla="*/ 490696 h 761044"/>
                  <a:gd name="connsiteX8" fmla="*/ 125132 w 203393"/>
                  <a:gd name="connsiteY8" fmla="*/ 518700 h 761044"/>
                  <a:gd name="connsiteX9" fmla="*/ 92080 w 203393"/>
                  <a:gd name="connsiteY9" fmla="*/ 600138 h 761044"/>
                  <a:gd name="connsiteX10" fmla="*/ 62266 w 203393"/>
                  <a:gd name="connsiteY10" fmla="*/ 647763 h 761044"/>
                  <a:gd name="connsiteX11" fmla="*/ 32358 w 203393"/>
                  <a:gd name="connsiteY11" fmla="*/ 685863 h 761044"/>
                  <a:gd name="connsiteX12" fmla="*/ 10070 w 203393"/>
                  <a:gd name="connsiteY12" fmla="*/ 708247 h 761044"/>
                  <a:gd name="connsiteX13" fmla="*/ 7536 w 203393"/>
                  <a:gd name="connsiteY13" fmla="*/ 751138 h 761044"/>
                  <a:gd name="connsiteX14" fmla="*/ 7593 w 203393"/>
                  <a:gd name="connsiteY14" fmla="*/ 751205 h 761044"/>
                  <a:gd name="connsiteX15" fmla="*/ 47950 w 203393"/>
                  <a:gd name="connsiteY15" fmla="*/ 753329 h 761044"/>
                  <a:gd name="connsiteX16" fmla="*/ 50074 w 203393"/>
                  <a:gd name="connsiteY16" fmla="*/ 751205 h 761044"/>
                  <a:gd name="connsiteX17" fmla="*/ 95414 w 203393"/>
                  <a:gd name="connsiteY17" fmla="*/ 698722 h 761044"/>
                  <a:gd name="connsiteX18" fmla="*/ 108939 w 203393"/>
                  <a:gd name="connsiteY18" fmla="*/ 680625 h 761044"/>
                  <a:gd name="connsiteX19" fmla="*/ 143896 w 203393"/>
                  <a:gd name="connsiteY19" fmla="*/ 622903 h 761044"/>
                  <a:gd name="connsiteX20" fmla="*/ 169804 w 203393"/>
                  <a:gd name="connsiteY20" fmla="*/ 561467 h 761044"/>
                  <a:gd name="connsiteX21" fmla="*/ 193045 w 203393"/>
                  <a:gd name="connsiteY21" fmla="*/ 476885 h 761044"/>
                  <a:gd name="connsiteX22" fmla="*/ 201903 w 203393"/>
                  <a:gd name="connsiteY22" fmla="*/ 411734 h 761044"/>
                  <a:gd name="connsiteX23" fmla="*/ 197617 w 203393"/>
                  <a:gd name="connsiteY23" fmla="*/ 303720 h 76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3393" h="761044">
                    <a:moveTo>
                      <a:pt x="197617" y="303720"/>
                    </a:moveTo>
                    <a:cubicBezTo>
                      <a:pt x="181539" y="192811"/>
                      <a:pt x="130247" y="89999"/>
                      <a:pt x="51313" y="10446"/>
                    </a:cubicBezTo>
                    <a:cubicBezTo>
                      <a:pt x="41512" y="-1918"/>
                      <a:pt x="23538" y="-4004"/>
                      <a:pt x="11165" y="5807"/>
                    </a:cubicBezTo>
                    <a:cubicBezTo>
                      <a:pt x="10317" y="6474"/>
                      <a:pt x="9507" y="7198"/>
                      <a:pt x="8736" y="7969"/>
                    </a:cubicBezTo>
                    <a:cubicBezTo>
                      <a:pt x="-3361" y="19780"/>
                      <a:pt x="-2789" y="36544"/>
                      <a:pt x="10355" y="50451"/>
                    </a:cubicBezTo>
                    <a:cubicBezTo>
                      <a:pt x="23395" y="63805"/>
                      <a:pt x="35701" y="77864"/>
                      <a:pt x="47217" y="92551"/>
                    </a:cubicBezTo>
                    <a:cubicBezTo>
                      <a:pt x="121179" y="187287"/>
                      <a:pt x="155745" y="306912"/>
                      <a:pt x="143705" y="426498"/>
                    </a:cubicBezTo>
                    <a:cubicBezTo>
                      <a:pt x="141800" y="448215"/>
                      <a:pt x="136085" y="469170"/>
                      <a:pt x="134180" y="490696"/>
                    </a:cubicBezTo>
                    <a:cubicBezTo>
                      <a:pt x="131228" y="500221"/>
                      <a:pt x="128275" y="509746"/>
                      <a:pt x="125132" y="518700"/>
                    </a:cubicBezTo>
                    <a:cubicBezTo>
                      <a:pt x="116111" y="546618"/>
                      <a:pt x="105062" y="573830"/>
                      <a:pt x="92080" y="600138"/>
                    </a:cubicBezTo>
                    <a:cubicBezTo>
                      <a:pt x="82555" y="616045"/>
                      <a:pt x="72268" y="632047"/>
                      <a:pt x="62266" y="647763"/>
                    </a:cubicBezTo>
                    <a:lnTo>
                      <a:pt x="32358" y="685863"/>
                    </a:lnTo>
                    <a:cubicBezTo>
                      <a:pt x="24833" y="693198"/>
                      <a:pt x="18261" y="701389"/>
                      <a:pt x="10070" y="708247"/>
                    </a:cubicBezTo>
                    <a:cubicBezTo>
                      <a:pt x="-2475" y="719392"/>
                      <a:pt x="-3608" y="738594"/>
                      <a:pt x="7536" y="751138"/>
                    </a:cubicBezTo>
                    <a:cubicBezTo>
                      <a:pt x="7555" y="751167"/>
                      <a:pt x="7574" y="751186"/>
                      <a:pt x="7593" y="751205"/>
                    </a:cubicBezTo>
                    <a:cubicBezTo>
                      <a:pt x="18147" y="762940"/>
                      <a:pt x="36216" y="763883"/>
                      <a:pt x="47950" y="753329"/>
                    </a:cubicBezTo>
                    <a:cubicBezTo>
                      <a:pt x="48693" y="752663"/>
                      <a:pt x="49408" y="751948"/>
                      <a:pt x="50074" y="751205"/>
                    </a:cubicBezTo>
                    <a:cubicBezTo>
                      <a:pt x="66715" y="735089"/>
                      <a:pt x="81888" y="717525"/>
                      <a:pt x="95414" y="698722"/>
                    </a:cubicBezTo>
                    <a:lnTo>
                      <a:pt x="108939" y="680625"/>
                    </a:lnTo>
                    <a:cubicBezTo>
                      <a:pt x="122179" y="662394"/>
                      <a:pt x="133875" y="643087"/>
                      <a:pt x="143896" y="622903"/>
                    </a:cubicBezTo>
                    <a:cubicBezTo>
                      <a:pt x="154935" y="603529"/>
                      <a:pt x="163631" y="582898"/>
                      <a:pt x="169804" y="561467"/>
                    </a:cubicBezTo>
                    <a:cubicBezTo>
                      <a:pt x="181710" y="534587"/>
                      <a:pt x="189540" y="506079"/>
                      <a:pt x="193045" y="476885"/>
                    </a:cubicBezTo>
                    <a:cubicBezTo>
                      <a:pt x="200570" y="455835"/>
                      <a:pt x="200189" y="433546"/>
                      <a:pt x="201903" y="411734"/>
                    </a:cubicBezTo>
                    <a:cubicBezTo>
                      <a:pt x="204656" y="375682"/>
                      <a:pt x="203217" y="339439"/>
                      <a:pt x="197617" y="303720"/>
                    </a:cubicBezTo>
                    <a:close/>
                  </a:path>
                </a:pathLst>
              </a:custGeom>
              <a:solidFill>
                <a:schemeClr val="bg1"/>
              </a:solidFill>
              <a:ln w="9525" cap="flat">
                <a:noFill/>
                <a:prstDash val="solid"/>
                <a:miter/>
              </a:ln>
            </p:spPr>
            <p:txBody>
              <a:bodyPr rtlCol="0" anchor="ctr"/>
              <a:lstStyle/>
              <a:p>
                <a:endParaRPr lang="fr-FR" sz="2400" dirty="0">
                  <a:latin typeface="Avenir" panose="020B0503020203020204"/>
                </a:endParaRPr>
              </a:p>
            </p:txBody>
          </p:sp>
          <p:sp>
            <p:nvSpPr>
              <p:cNvPr id="126" name="Forme libre : forme 125">
                <a:extLst>
                  <a:ext uri="{FF2B5EF4-FFF2-40B4-BE49-F238E27FC236}">
                    <a16:creationId xmlns:a16="http://schemas.microsoft.com/office/drawing/2014/main" id="{F7BBD0D8-1F99-4A92-8FE1-0295F03C4D55}"/>
                  </a:ext>
                </a:extLst>
              </p:cNvPr>
              <p:cNvSpPr/>
              <p:nvPr/>
            </p:nvSpPr>
            <p:spPr>
              <a:xfrm>
                <a:off x="2917530" y="3159104"/>
                <a:ext cx="203906" cy="762324"/>
              </a:xfrm>
              <a:custGeom>
                <a:avLst/>
                <a:gdLst>
                  <a:gd name="connsiteX0" fmla="*/ 148630 w 203906"/>
                  <a:gd name="connsiteY0" fmla="*/ 659481 h 762324"/>
                  <a:gd name="connsiteX1" fmla="*/ 141867 w 203906"/>
                  <a:gd name="connsiteY1" fmla="*/ 650622 h 762324"/>
                  <a:gd name="connsiteX2" fmla="*/ 124532 w 203906"/>
                  <a:gd name="connsiteY2" fmla="*/ 623000 h 762324"/>
                  <a:gd name="connsiteX3" fmla="*/ 71097 w 203906"/>
                  <a:gd name="connsiteY3" fmla="*/ 497270 h 762324"/>
                  <a:gd name="connsiteX4" fmla="*/ 64429 w 203906"/>
                  <a:gd name="connsiteY4" fmla="*/ 468028 h 762324"/>
                  <a:gd name="connsiteX5" fmla="*/ 63286 w 203906"/>
                  <a:gd name="connsiteY5" fmla="*/ 456694 h 762324"/>
                  <a:gd name="connsiteX6" fmla="*/ 60333 w 203906"/>
                  <a:gd name="connsiteY6" fmla="*/ 324772 h 762324"/>
                  <a:gd name="connsiteX7" fmla="*/ 190540 w 203906"/>
                  <a:gd name="connsiteY7" fmla="*/ 52738 h 762324"/>
                  <a:gd name="connsiteX8" fmla="*/ 193874 w 203906"/>
                  <a:gd name="connsiteY8" fmla="*/ 7685 h 762324"/>
                  <a:gd name="connsiteX9" fmla="*/ 148916 w 203906"/>
                  <a:gd name="connsiteY9" fmla="*/ 13210 h 762324"/>
                  <a:gd name="connsiteX10" fmla="*/ 103101 w 203906"/>
                  <a:gd name="connsiteY10" fmla="*/ 67121 h 762324"/>
                  <a:gd name="connsiteX11" fmla="*/ 22710 w 203906"/>
                  <a:gd name="connsiteY11" fmla="*/ 534608 h 762324"/>
                  <a:gd name="connsiteX12" fmla="*/ 48046 w 203906"/>
                  <a:gd name="connsiteY12" fmla="*/ 600711 h 762324"/>
                  <a:gd name="connsiteX13" fmla="*/ 48046 w 203906"/>
                  <a:gd name="connsiteY13" fmla="*/ 604998 h 762324"/>
                  <a:gd name="connsiteX14" fmla="*/ 49856 w 203906"/>
                  <a:gd name="connsiteY14" fmla="*/ 607093 h 762324"/>
                  <a:gd name="connsiteX15" fmla="*/ 74621 w 203906"/>
                  <a:gd name="connsiteY15" fmla="*/ 651003 h 762324"/>
                  <a:gd name="connsiteX16" fmla="*/ 87384 w 203906"/>
                  <a:gd name="connsiteY16" fmla="*/ 670053 h 762324"/>
                  <a:gd name="connsiteX17" fmla="*/ 113197 w 203906"/>
                  <a:gd name="connsiteY17" fmla="*/ 705772 h 762324"/>
                  <a:gd name="connsiteX18" fmla="*/ 119865 w 203906"/>
                  <a:gd name="connsiteY18" fmla="*/ 715297 h 762324"/>
                  <a:gd name="connsiteX19" fmla="*/ 153583 w 203906"/>
                  <a:gd name="connsiteY19" fmla="*/ 752064 h 762324"/>
                  <a:gd name="connsiteX20" fmla="*/ 193893 w 203906"/>
                  <a:gd name="connsiteY20" fmla="*/ 754988 h 762324"/>
                  <a:gd name="connsiteX21" fmla="*/ 196808 w 203906"/>
                  <a:gd name="connsiteY21" fmla="*/ 714678 h 762324"/>
                  <a:gd name="connsiteX22" fmla="*/ 193683 w 203906"/>
                  <a:gd name="connsiteY22" fmla="*/ 711582 h 762324"/>
                  <a:gd name="connsiteX23" fmla="*/ 148630 w 203906"/>
                  <a:gd name="connsiteY23" fmla="*/ 659481 h 76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3906" h="762324">
                    <a:moveTo>
                      <a:pt x="148630" y="659481"/>
                    </a:moveTo>
                    <a:cubicBezTo>
                      <a:pt x="147144" y="656014"/>
                      <a:pt x="144820" y="652966"/>
                      <a:pt x="141867" y="650622"/>
                    </a:cubicBezTo>
                    <a:lnTo>
                      <a:pt x="124532" y="623000"/>
                    </a:lnTo>
                    <a:cubicBezTo>
                      <a:pt x="101072" y="583719"/>
                      <a:pt x="83089" y="541418"/>
                      <a:pt x="71097" y="497270"/>
                    </a:cubicBezTo>
                    <a:cubicBezTo>
                      <a:pt x="68906" y="487745"/>
                      <a:pt x="66620" y="478220"/>
                      <a:pt x="64429" y="468028"/>
                    </a:cubicBezTo>
                    <a:cubicBezTo>
                      <a:pt x="64429" y="464218"/>
                      <a:pt x="63858" y="460408"/>
                      <a:pt x="63286" y="456694"/>
                    </a:cubicBezTo>
                    <a:cubicBezTo>
                      <a:pt x="55828" y="413107"/>
                      <a:pt x="54837" y="368654"/>
                      <a:pt x="60333" y="324772"/>
                    </a:cubicBezTo>
                    <a:cubicBezTo>
                      <a:pt x="72249" y="222131"/>
                      <a:pt x="118064" y="126395"/>
                      <a:pt x="190540" y="52738"/>
                    </a:cubicBezTo>
                    <a:cubicBezTo>
                      <a:pt x="205875" y="36927"/>
                      <a:pt x="207018" y="20068"/>
                      <a:pt x="193874" y="7685"/>
                    </a:cubicBezTo>
                    <a:cubicBezTo>
                      <a:pt x="180729" y="-4698"/>
                      <a:pt x="164442" y="-2793"/>
                      <a:pt x="148916" y="13210"/>
                    </a:cubicBezTo>
                    <a:cubicBezTo>
                      <a:pt x="132352" y="30040"/>
                      <a:pt x="117036" y="48061"/>
                      <a:pt x="103101" y="67121"/>
                    </a:cubicBezTo>
                    <a:cubicBezTo>
                      <a:pt x="3955" y="201500"/>
                      <a:pt x="-25849" y="374826"/>
                      <a:pt x="22710" y="534608"/>
                    </a:cubicBezTo>
                    <a:cubicBezTo>
                      <a:pt x="29577" y="557220"/>
                      <a:pt x="38045" y="579309"/>
                      <a:pt x="48046" y="600711"/>
                    </a:cubicBezTo>
                    <a:lnTo>
                      <a:pt x="48046" y="604998"/>
                    </a:lnTo>
                    <a:cubicBezTo>
                      <a:pt x="47284" y="606807"/>
                      <a:pt x="48046" y="607379"/>
                      <a:pt x="49856" y="607093"/>
                    </a:cubicBezTo>
                    <a:cubicBezTo>
                      <a:pt x="57152" y="622247"/>
                      <a:pt x="65429" y="636916"/>
                      <a:pt x="74621" y="651003"/>
                    </a:cubicBezTo>
                    <a:cubicBezTo>
                      <a:pt x="77431" y="658214"/>
                      <a:pt x="81784" y="664720"/>
                      <a:pt x="87384" y="670053"/>
                    </a:cubicBezTo>
                    <a:cubicBezTo>
                      <a:pt x="94137" y="683188"/>
                      <a:pt x="102843" y="695238"/>
                      <a:pt x="113197" y="705772"/>
                    </a:cubicBezTo>
                    <a:cubicBezTo>
                      <a:pt x="114454" y="709525"/>
                      <a:pt x="116769" y="712830"/>
                      <a:pt x="119865" y="715297"/>
                    </a:cubicBezTo>
                    <a:cubicBezTo>
                      <a:pt x="131009" y="727585"/>
                      <a:pt x="141772" y="740348"/>
                      <a:pt x="153583" y="752064"/>
                    </a:cubicBezTo>
                    <a:cubicBezTo>
                      <a:pt x="163908" y="763998"/>
                      <a:pt x="181949" y="765303"/>
                      <a:pt x="193893" y="754988"/>
                    </a:cubicBezTo>
                    <a:cubicBezTo>
                      <a:pt x="205828" y="744663"/>
                      <a:pt x="207133" y="726613"/>
                      <a:pt x="196808" y="714678"/>
                    </a:cubicBezTo>
                    <a:cubicBezTo>
                      <a:pt x="195846" y="713564"/>
                      <a:pt x="194807" y="712535"/>
                      <a:pt x="193683" y="711582"/>
                    </a:cubicBezTo>
                    <a:cubicBezTo>
                      <a:pt x="177681" y="695295"/>
                      <a:pt x="163203" y="677388"/>
                      <a:pt x="148630" y="659481"/>
                    </a:cubicBezTo>
                    <a:close/>
                  </a:path>
                </a:pathLst>
              </a:custGeom>
              <a:solidFill>
                <a:schemeClr val="bg1"/>
              </a:solidFill>
              <a:ln w="9525" cap="flat">
                <a:noFill/>
                <a:prstDash val="solid"/>
                <a:miter/>
              </a:ln>
            </p:spPr>
            <p:txBody>
              <a:bodyPr rtlCol="0" anchor="ctr"/>
              <a:lstStyle/>
              <a:p>
                <a:endParaRPr lang="fr-FR" sz="2400" dirty="0">
                  <a:latin typeface="Avenir" panose="020B0503020203020204"/>
                </a:endParaRPr>
              </a:p>
            </p:txBody>
          </p:sp>
          <p:sp>
            <p:nvSpPr>
              <p:cNvPr id="127" name="Forme libre : forme 126">
                <a:extLst>
                  <a:ext uri="{FF2B5EF4-FFF2-40B4-BE49-F238E27FC236}">
                    <a16:creationId xmlns:a16="http://schemas.microsoft.com/office/drawing/2014/main" id="{86307A10-ABA3-44DF-B00C-63411EF28C2A}"/>
                  </a:ext>
                </a:extLst>
              </p:cNvPr>
              <p:cNvSpPr/>
              <p:nvPr/>
            </p:nvSpPr>
            <p:spPr>
              <a:xfrm>
                <a:off x="3168917" y="3337604"/>
                <a:ext cx="129763" cy="404952"/>
              </a:xfrm>
              <a:custGeom>
                <a:avLst/>
                <a:gdLst>
                  <a:gd name="connsiteX0" fmla="*/ 98126 w 129763"/>
                  <a:gd name="connsiteY0" fmla="*/ 330200 h 404952"/>
                  <a:gd name="connsiteX1" fmla="*/ 79076 w 129763"/>
                  <a:gd name="connsiteY1" fmla="*/ 297149 h 404952"/>
                  <a:gd name="connsiteX2" fmla="*/ 73742 w 129763"/>
                  <a:gd name="connsiteY2" fmla="*/ 285623 h 404952"/>
                  <a:gd name="connsiteX3" fmla="*/ 72408 w 129763"/>
                  <a:gd name="connsiteY3" fmla="*/ 281242 h 404952"/>
                  <a:gd name="connsiteX4" fmla="*/ 118795 w 129763"/>
                  <a:gd name="connsiteY4" fmla="*/ 50642 h 404952"/>
                  <a:gd name="connsiteX5" fmla="*/ 121176 w 129763"/>
                  <a:gd name="connsiteY5" fmla="*/ 7970 h 404952"/>
                  <a:gd name="connsiteX6" fmla="*/ 77742 w 129763"/>
                  <a:gd name="connsiteY6" fmla="*/ 10637 h 404952"/>
                  <a:gd name="connsiteX7" fmla="*/ 24593 w 129763"/>
                  <a:gd name="connsiteY7" fmla="*/ 88456 h 404952"/>
                  <a:gd name="connsiteX8" fmla="*/ 17258 w 129763"/>
                  <a:gd name="connsiteY8" fmla="*/ 299149 h 404952"/>
                  <a:gd name="connsiteX9" fmla="*/ 33451 w 129763"/>
                  <a:gd name="connsiteY9" fmla="*/ 330772 h 404952"/>
                  <a:gd name="connsiteX10" fmla="*/ 73932 w 129763"/>
                  <a:gd name="connsiteY10" fmla="*/ 388874 h 404952"/>
                  <a:gd name="connsiteX11" fmla="*/ 82314 w 129763"/>
                  <a:gd name="connsiteY11" fmla="*/ 397828 h 404952"/>
                  <a:gd name="connsiteX12" fmla="*/ 121538 w 129763"/>
                  <a:gd name="connsiteY12" fmla="*/ 394913 h 404952"/>
                  <a:gd name="connsiteX13" fmla="*/ 123272 w 129763"/>
                  <a:gd name="connsiteY13" fmla="*/ 392684 h 404952"/>
                  <a:gd name="connsiteX14" fmla="*/ 123272 w 129763"/>
                  <a:gd name="connsiteY14" fmla="*/ 358680 h 404952"/>
                  <a:gd name="connsiteX15" fmla="*/ 98126 w 129763"/>
                  <a:gd name="connsiteY15" fmla="*/ 330200 h 404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9763" h="404952">
                    <a:moveTo>
                      <a:pt x="98126" y="330200"/>
                    </a:moveTo>
                    <a:cubicBezTo>
                      <a:pt x="92030" y="319151"/>
                      <a:pt x="85076" y="308388"/>
                      <a:pt x="79076" y="297149"/>
                    </a:cubicBezTo>
                    <a:cubicBezTo>
                      <a:pt x="77171" y="293339"/>
                      <a:pt x="75361" y="289529"/>
                      <a:pt x="73742" y="285623"/>
                    </a:cubicBezTo>
                    <a:cubicBezTo>
                      <a:pt x="73742" y="284195"/>
                      <a:pt x="72884" y="282671"/>
                      <a:pt x="72408" y="281242"/>
                    </a:cubicBezTo>
                    <a:cubicBezTo>
                      <a:pt x="41547" y="195041"/>
                      <a:pt x="57454" y="118269"/>
                      <a:pt x="118795" y="50642"/>
                    </a:cubicBezTo>
                    <a:cubicBezTo>
                      <a:pt x="131654" y="36449"/>
                      <a:pt x="132987" y="19781"/>
                      <a:pt x="121176" y="7970"/>
                    </a:cubicBezTo>
                    <a:cubicBezTo>
                      <a:pt x="109365" y="-3841"/>
                      <a:pt x="91458" y="-3270"/>
                      <a:pt x="77742" y="10637"/>
                    </a:cubicBezTo>
                    <a:cubicBezTo>
                      <a:pt x="55501" y="33182"/>
                      <a:pt x="37499" y="59538"/>
                      <a:pt x="24593" y="88456"/>
                    </a:cubicBezTo>
                    <a:cubicBezTo>
                      <a:pt x="-5611" y="154959"/>
                      <a:pt x="-8250" y="230712"/>
                      <a:pt x="17258" y="299149"/>
                    </a:cubicBezTo>
                    <a:cubicBezTo>
                      <a:pt x="21230" y="310360"/>
                      <a:pt x="26679" y="320999"/>
                      <a:pt x="33451" y="330772"/>
                    </a:cubicBezTo>
                    <a:cubicBezTo>
                      <a:pt x="43147" y="352527"/>
                      <a:pt x="56882" y="372244"/>
                      <a:pt x="73932" y="388874"/>
                    </a:cubicBezTo>
                    <a:cubicBezTo>
                      <a:pt x="76504" y="392065"/>
                      <a:pt x="79304" y="395056"/>
                      <a:pt x="82314" y="397828"/>
                    </a:cubicBezTo>
                    <a:cubicBezTo>
                      <a:pt x="93954" y="407858"/>
                      <a:pt x="111508" y="406553"/>
                      <a:pt x="121538" y="394913"/>
                    </a:cubicBezTo>
                    <a:cubicBezTo>
                      <a:pt x="122157" y="394199"/>
                      <a:pt x="122729" y="393456"/>
                      <a:pt x="123272" y="392684"/>
                    </a:cubicBezTo>
                    <a:cubicBezTo>
                      <a:pt x="131749" y="382931"/>
                      <a:pt x="131749" y="368434"/>
                      <a:pt x="123272" y="358680"/>
                    </a:cubicBezTo>
                    <a:cubicBezTo>
                      <a:pt x="115461" y="348584"/>
                      <a:pt x="106603" y="339725"/>
                      <a:pt x="98126" y="330200"/>
                    </a:cubicBezTo>
                    <a:close/>
                  </a:path>
                </a:pathLst>
              </a:custGeom>
              <a:solidFill>
                <a:schemeClr val="bg1"/>
              </a:solidFill>
              <a:ln w="9525" cap="flat">
                <a:noFill/>
                <a:prstDash val="solid"/>
                <a:miter/>
              </a:ln>
            </p:spPr>
            <p:txBody>
              <a:bodyPr rtlCol="0" anchor="ctr"/>
              <a:lstStyle/>
              <a:p>
                <a:endParaRPr lang="fr-FR" sz="2400" dirty="0">
                  <a:latin typeface="Avenir" panose="020B0503020203020204"/>
                </a:endParaRPr>
              </a:p>
            </p:txBody>
          </p:sp>
          <p:grpSp>
            <p:nvGrpSpPr>
              <p:cNvPr id="128" name="Groupe 127">
                <a:extLst>
                  <a:ext uri="{FF2B5EF4-FFF2-40B4-BE49-F238E27FC236}">
                    <a16:creationId xmlns:a16="http://schemas.microsoft.com/office/drawing/2014/main" id="{DFC0C6CD-9C9C-4506-B7FC-7B68D7B9FCD5}"/>
                  </a:ext>
                </a:extLst>
              </p:cNvPr>
              <p:cNvGrpSpPr/>
              <p:nvPr/>
            </p:nvGrpSpPr>
            <p:grpSpPr>
              <a:xfrm>
                <a:off x="3043935" y="2768072"/>
                <a:ext cx="3151331" cy="1063731"/>
                <a:chOff x="3043935" y="2768072"/>
                <a:chExt cx="3151331" cy="1063731"/>
              </a:xfrm>
              <a:solidFill>
                <a:schemeClr val="bg1"/>
              </a:solidFill>
            </p:grpSpPr>
            <p:sp>
              <p:nvSpPr>
                <p:cNvPr id="137" name="Forme libre : forme 136">
                  <a:extLst>
                    <a:ext uri="{FF2B5EF4-FFF2-40B4-BE49-F238E27FC236}">
                      <a16:creationId xmlns:a16="http://schemas.microsoft.com/office/drawing/2014/main" id="{8C68D59C-D08A-4D62-8459-32B38F3B362C}"/>
                    </a:ext>
                  </a:extLst>
                </p:cNvPr>
                <p:cNvSpPr/>
                <p:nvPr/>
              </p:nvSpPr>
              <p:spPr>
                <a:xfrm>
                  <a:off x="4319310" y="2768072"/>
                  <a:ext cx="583567" cy="166648"/>
                </a:xfrm>
                <a:custGeom>
                  <a:avLst/>
                  <a:gdLst>
                    <a:gd name="connsiteX0" fmla="*/ 575174 w 583567"/>
                    <a:gd name="connsiteY0" fmla="*/ 157544 h 166648"/>
                    <a:gd name="connsiteX1" fmla="*/ 571840 w 583567"/>
                    <a:gd name="connsiteY1" fmla="*/ 114110 h 166648"/>
                    <a:gd name="connsiteX2" fmla="*/ 306092 w 583567"/>
                    <a:gd name="connsiteY2" fmla="*/ -190 h 166648"/>
                    <a:gd name="connsiteX3" fmla="*/ 111211 w 583567"/>
                    <a:gd name="connsiteY3" fmla="*/ 42673 h 166648"/>
                    <a:gd name="connsiteX4" fmla="*/ 8912 w 583567"/>
                    <a:gd name="connsiteY4" fmla="*/ 116587 h 166648"/>
                    <a:gd name="connsiteX5" fmla="*/ 1673 w 583567"/>
                    <a:gd name="connsiteY5" fmla="*/ 146972 h 166648"/>
                    <a:gd name="connsiteX6" fmla="*/ 24248 w 583567"/>
                    <a:gd name="connsiteY6" fmla="*/ 166022 h 166648"/>
                    <a:gd name="connsiteX7" fmla="*/ 52823 w 583567"/>
                    <a:gd name="connsiteY7" fmla="*/ 154401 h 166648"/>
                    <a:gd name="connsiteX8" fmla="*/ 532121 w 583567"/>
                    <a:gd name="connsiteY8" fmla="*/ 155354 h 166648"/>
                    <a:gd name="connsiteX9" fmla="*/ 575174 w 583567"/>
                    <a:gd name="connsiteY9" fmla="*/ 157544 h 16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83567" h="166648">
                      <a:moveTo>
                        <a:pt x="575174" y="157544"/>
                      </a:moveTo>
                      <a:cubicBezTo>
                        <a:pt x="587175" y="145066"/>
                        <a:pt x="586127" y="127922"/>
                        <a:pt x="571840" y="114110"/>
                      </a:cubicBezTo>
                      <a:cubicBezTo>
                        <a:pt x="500783" y="43949"/>
                        <a:pt x="405895" y="3144"/>
                        <a:pt x="306092" y="-190"/>
                      </a:cubicBezTo>
                      <a:cubicBezTo>
                        <a:pt x="238589" y="-2247"/>
                        <a:pt x="171628" y="12479"/>
                        <a:pt x="111211" y="42673"/>
                      </a:cubicBezTo>
                      <a:cubicBezTo>
                        <a:pt x="73339" y="61618"/>
                        <a:pt x="38792" y="86583"/>
                        <a:pt x="8912" y="116587"/>
                      </a:cubicBezTo>
                      <a:cubicBezTo>
                        <a:pt x="502" y="124274"/>
                        <a:pt x="-2365" y="136313"/>
                        <a:pt x="1673" y="146972"/>
                      </a:cubicBezTo>
                      <a:cubicBezTo>
                        <a:pt x="4845" y="157173"/>
                        <a:pt x="13656" y="164612"/>
                        <a:pt x="24248" y="166022"/>
                      </a:cubicBezTo>
                      <a:cubicBezTo>
                        <a:pt x="35144" y="167355"/>
                        <a:pt x="45945" y="162955"/>
                        <a:pt x="52823" y="154401"/>
                      </a:cubicBezTo>
                      <a:cubicBezTo>
                        <a:pt x="186468" y="24823"/>
                        <a:pt x="398990" y="25242"/>
                        <a:pt x="532121" y="155354"/>
                      </a:cubicBezTo>
                      <a:cubicBezTo>
                        <a:pt x="546218" y="169070"/>
                        <a:pt x="562982" y="169927"/>
                        <a:pt x="575174" y="157544"/>
                      </a:cubicBezTo>
                      <a:close/>
                    </a:path>
                  </a:pathLst>
                </a:custGeom>
                <a:grpFill/>
                <a:ln w="9525" cap="flat">
                  <a:noFill/>
                  <a:prstDash val="solid"/>
                  <a:miter/>
                </a:ln>
              </p:spPr>
              <p:txBody>
                <a:bodyPr rtlCol="0" anchor="ctr"/>
                <a:lstStyle/>
                <a:p>
                  <a:endParaRPr lang="fr-FR" sz="2400" dirty="0">
                    <a:latin typeface="Avenir" panose="020B0503020203020204"/>
                  </a:endParaRPr>
                </a:p>
              </p:txBody>
            </p:sp>
            <p:sp>
              <p:nvSpPr>
                <p:cNvPr id="138" name="Forme libre : forme 137">
                  <a:extLst>
                    <a:ext uri="{FF2B5EF4-FFF2-40B4-BE49-F238E27FC236}">
                      <a16:creationId xmlns:a16="http://schemas.microsoft.com/office/drawing/2014/main" id="{9110EACF-0C63-4095-9093-AAD22E0795F6}"/>
                    </a:ext>
                  </a:extLst>
                </p:cNvPr>
                <p:cNvSpPr/>
                <p:nvPr/>
              </p:nvSpPr>
              <p:spPr>
                <a:xfrm>
                  <a:off x="4408496" y="2894477"/>
                  <a:ext cx="405477" cy="129595"/>
                </a:xfrm>
                <a:custGeom>
                  <a:avLst/>
                  <a:gdLst>
                    <a:gd name="connsiteX0" fmla="*/ 9357 w 405477"/>
                    <a:gd name="connsiteY0" fmla="*/ 78859 h 129595"/>
                    <a:gd name="connsiteX1" fmla="*/ 7176 w 405477"/>
                    <a:gd name="connsiteY1" fmla="*/ 119207 h 129595"/>
                    <a:gd name="connsiteX2" fmla="*/ 7643 w 405477"/>
                    <a:gd name="connsiteY2" fmla="*/ 119721 h 129595"/>
                    <a:gd name="connsiteX3" fmla="*/ 48029 w 405477"/>
                    <a:gd name="connsiteY3" fmla="*/ 121245 h 129595"/>
                    <a:gd name="connsiteX4" fmla="*/ 49553 w 405477"/>
                    <a:gd name="connsiteY4" fmla="*/ 119721 h 129595"/>
                    <a:gd name="connsiteX5" fmla="*/ 73746 w 405477"/>
                    <a:gd name="connsiteY5" fmla="*/ 98957 h 129595"/>
                    <a:gd name="connsiteX6" fmla="*/ 353495 w 405477"/>
                    <a:gd name="connsiteY6" fmla="*/ 118007 h 129595"/>
                    <a:gd name="connsiteX7" fmla="*/ 396834 w 405477"/>
                    <a:gd name="connsiteY7" fmla="*/ 120483 h 129595"/>
                    <a:gd name="connsiteX8" fmla="*/ 393596 w 405477"/>
                    <a:gd name="connsiteY8" fmla="*/ 77335 h 129595"/>
                    <a:gd name="connsiteX9" fmla="*/ 9357 w 405477"/>
                    <a:gd name="connsiteY9" fmla="*/ 79240 h 129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5477" h="129595">
                      <a:moveTo>
                        <a:pt x="9357" y="78859"/>
                      </a:moveTo>
                      <a:cubicBezTo>
                        <a:pt x="-2387" y="89403"/>
                        <a:pt x="-3368" y="107463"/>
                        <a:pt x="7176" y="119207"/>
                      </a:cubicBezTo>
                      <a:cubicBezTo>
                        <a:pt x="7328" y="119378"/>
                        <a:pt x="7481" y="119550"/>
                        <a:pt x="7643" y="119721"/>
                      </a:cubicBezTo>
                      <a:cubicBezTo>
                        <a:pt x="18368" y="131294"/>
                        <a:pt x="36456" y="131980"/>
                        <a:pt x="48029" y="121245"/>
                      </a:cubicBezTo>
                      <a:cubicBezTo>
                        <a:pt x="48553" y="120760"/>
                        <a:pt x="49067" y="120245"/>
                        <a:pt x="49553" y="119721"/>
                      </a:cubicBezTo>
                      <a:cubicBezTo>
                        <a:pt x="57459" y="112673"/>
                        <a:pt x="65174" y="105243"/>
                        <a:pt x="73746" y="98957"/>
                      </a:cubicBezTo>
                      <a:cubicBezTo>
                        <a:pt x="159128" y="36111"/>
                        <a:pt x="277419" y="44169"/>
                        <a:pt x="353495" y="118007"/>
                      </a:cubicBezTo>
                      <a:cubicBezTo>
                        <a:pt x="368069" y="132009"/>
                        <a:pt x="384642" y="132961"/>
                        <a:pt x="396834" y="120483"/>
                      </a:cubicBezTo>
                      <a:cubicBezTo>
                        <a:pt x="409026" y="108006"/>
                        <a:pt x="408264" y="91908"/>
                        <a:pt x="393596" y="77335"/>
                      </a:cubicBezTo>
                      <a:cubicBezTo>
                        <a:pt x="286468" y="-27021"/>
                        <a:pt x="115447" y="-26173"/>
                        <a:pt x="9357" y="79240"/>
                      </a:cubicBezTo>
                      <a:close/>
                    </a:path>
                  </a:pathLst>
                </a:custGeom>
                <a:grpFill/>
                <a:ln w="9525" cap="flat">
                  <a:noFill/>
                  <a:prstDash val="solid"/>
                  <a:miter/>
                </a:ln>
              </p:spPr>
              <p:txBody>
                <a:bodyPr rtlCol="0" anchor="ctr"/>
                <a:lstStyle/>
                <a:p>
                  <a:endParaRPr lang="fr-FR" sz="2400" dirty="0">
                    <a:latin typeface="Avenir" panose="020B0503020203020204"/>
                  </a:endParaRPr>
                </a:p>
              </p:txBody>
            </p:sp>
            <p:sp>
              <p:nvSpPr>
                <p:cNvPr id="139" name="Forme libre : forme 138">
                  <a:extLst>
                    <a:ext uri="{FF2B5EF4-FFF2-40B4-BE49-F238E27FC236}">
                      <a16:creationId xmlns:a16="http://schemas.microsoft.com/office/drawing/2014/main" id="{93840993-A0CB-4AD6-9622-76512D41F2B7}"/>
                    </a:ext>
                  </a:extLst>
                </p:cNvPr>
                <p:cNvSpPr/>
                <p:nvPr/>
              </p:nvSpPr>
              <p:spPr>
                <a:xfrm>
                  <a:off x="3043935" y="3250042"/>
                  <a:ext cx="165742" cy="581012"/>
                </a:xfrm>
                <a:custGeom>
                  <a:avLst/>
                  <a:gdLst>
                    <a:gd name="connsiteX0" fmla="*/ 106521 w 165742"/>
                    <a:gd name="connsiteY0" fmla="*/ 468244 h 581012"/>
                    <a:gd name="connsiteX1" fmla="*/ 67754 w 165742"/>
                    <a:gd name="connsiteY1" fmla="*/ 376995 h 581012"/>
                    <a:gd name="connsiteX2" fmla="*/ 57182 w 165742"/>
                    <a:gd name="connsiteY2" fmla="*/ 265362 h 581012"/>
                    <a:gd name="connsiteX3" fmla="*/ 155289 w 165742"/>
                    <a:gd name="connsiteY3" fmla="*/ 48573 h 581012"/>
                    <a:gd name="connsiteX4" fmla="*/ 155003 w 165742"/>
                    <a:gd name="connsiteY4" fmla="*/ 7901 h 581012"/>
                    <a:gd name="connsiteX5" fmla="*/ 114332 w 165742"/>
                    <a:gd name="connsiteY5" fmla="*/ 8187 h 581012"/>
                    <a:gd name="connsiteX6" fmla="*/ 1270 w 165742"/>
                    <a:gd name="connsiteY6" fmla="*/ 250407 h 581012"/>
                    <a:gd name="connsiteX7" fmla="*/ 9461 w 165742"/>
                    <a:gd name="connsiteY7" fmla="*/ 377471 h 581012"/>
                    <a:gd name="connsiteX8" fmla="*/ 9461 w 165742"/>
                    <a:gd name="connsiteY8" fmla="*/ 377471 h 581012"/>
                    <a:gd name="connsiteX9" fmla="*/ 18986 w 165742"/>
                    <a:gd name="connsiteY9" fmla="*/ 410904 h 581012"/>
                    <a:gd name="connsiteX10" fmla="*/ 24035 w 165742"/>
                    <a:gd name="connsiteY10" fmla="*/ 427858 h 581012"/>
                    <a:gd name="connsiteX11" fmla="*/ 45847 w 165742"/>
                    <a:gd name="connsiteY11" fmla="*/ 475483 h 581012"/>
                    <a:gd name="connsiteX12" fmla="*/ 54419 w 165742"/>
                    <a:gd name="connsiteY12" fmla="*/ 491771 h 581012"/>
                    <a:gd name="connsiteX13" fmla="*/ 63944 w 165742"/>
                    <a:gd name="connsiteY13" fmla="*/ 507297 h 581012"/>
                    <a:gd name="connsiteX14" fmla="*/ 105569 w 165742"/>
                    <a:gd name="connsiteY14" fmla="*/ 559399 h 581012"/>
                    <a:gd name="connsiteX15" fmla="*/ 149479 w 165742"/>
                    <a:gd name="connsiteY15" fmla="*/ 576448 h 581012"/>
                    <a:gd name="connsiteX16" fmla="*/ 163166 w 165742"/>
                    <a:gd name="connsiteY16" fmla="*/ 540149 h 581012"/>
                    <a:gd name="connsiteX17" fmla="*/ 155575 w 165742"/>
                    <a:gd name="connsiteY17" fmla="*/ 530252 h 581012"/>
                    <a:gd name="connsiteX18" fmla="*/ 106521 w 165742"/>
                    <a:gd name="connsiteY18" fmla="*/ 468244 h 581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5742" h="581012">
                      <a:moveTo>
                        <a:pt x="106521" y="468244"/>
                      </a:moveTo>
                      <a:cubicBezTo>
                        <a:pt x="89471" y="439746"/>
                        <a:pt x="76432" y="409046"/>
                        <a:pt x="67754" y="376995"/>
                      </a:cubicBezTo>
                      <a:cubicBezTo>
                        <a:pt x="58201" y="340600"/>
                        <a:pt x="54629" y="302900"/>
                        <a:pt x="57182" y="265362"/>
                      </a:cubicBezTo>
                      <a:cubicBezTo>
                        <a:pt x="62839" y="183676"/>
                        <a:pt x="97663" y="106742"/>
                        <a:pt x="155289" y="48573"/>
                      </a:cubicBezTo>
                      <a:cubicBezTo>
                        <a:pt x="166443" y="37267"/>
                        <a:pt x="166309" y="19055"/>
                        <a:pt x="155003" y="7901"/>
                      </a:cubicBezTo>
                      <a:cubicBezTo>
                        <a:pt x="143697" y="-3253"/>
                        <a:pt x="125485" y="-3119"/>
                        <a:pt x="114332" y="8187"/>
                      </a:cubicBezTo>
                      <a:cubicBezTo>
                        <a:pt x="46514" y="80386"/>
                        <a:pt x="8823" y="161130"/>
                        <a:pt x="1270" y="250407"/>
                      </a:cubicBezTo>
                      <a:cubicBezTo>
                        <a:pt x="-2121" y="292937"/>
                        <a:pt x="641" y="335733"/>
                        <a:pt x="9461" y="377471"/>
                      </a:cubicBezTo>
                      <a:lnTo>
                        <a:pt x="9461" y="377471"/>
                      </a:lnTo>
                      <a:cubicBezTo>
                        <a:pt x="11338" y="388949"/>
                        <a:pt x="14538" y="400160"/>
                        <a:pt x="18986" y="410904"/>
                      </a:cubicBezTo>
                      <a:cubicBezTo>
                        <a:pt x="20415" y="416619"/>
                        <a:pt x="22130" y="422239"/>
                        <a:pt x="24035" y="427858"/>
                      </a:cubicBezTo>
                      <a:cubicBezTo>
                        <a:pt x="29854" y="444356"/>
                        <a:pt x="37150" y="460301"/>
                        <a:pt x="45847" y="475483"/>
                      </a:cubicBezTo>
                      <a:cubicBezTo>
                        <a:pt x="48419" y="481055"/>
                        <a:pt x="51286" y="486494"/>
                        <a:pt x="54419" y="491771"/>
                      </a:cubicBezTo>
                      <a:cubicBezTo>
                        <a:pt x="57562" y="497010"/>
                        <a:pt x="60896" y="502153"/>
                        <a:pt x="63944" y="507297"/>
                      </a:cubicBezTo>
                      <a:cubicBezTo>
                        <a:pt x="75593" y="526328"/>
                        <a:pt x="89576" y="543835"/>
                        <a:pt x="105569" y="559399"/>
                      </a:cubicBezTo>
                      <a:cubicBezTo>
                        <a:pt x="120713" y="580734"/>
                        <a:pt x="132048" y="585116"/>
                        <a:pt x="149479" y="576448"/>
                      </a:cubicBezTo>
                      <a:cubicBezTo>
                        <a:pt x="163281" y="570200"/>
                        <a:pt x="169405" y="553950"/>
                        <a:pt x="163166" y="540149"/>
                      </a:cubicBezTo>
                      <a:cubicBezTo>
                        <a:pt x="161423" y="536310"/>
                        <a:pt x="158832" y="532929"/>
                        <a:pt x="155575" y="530252"/>
                      </a:cubicBezTo>
                      <a:cubicBezTo>
                        <a:pt x="136906" y="511535"/>
                        <a:pt x="120447" y="490723"/>
                        <a:pt x="106521" y="468244"/>
                      </a:cubicBezTo>
                      <a:close/>
                    </a:path>
                  </a:pathLst>
                </a:custGeom>
                <a:grpFill/>
                <a:ln w="9525" cap="flat">
                  <a:noFill/>
                  <a:prstDash val="solid"/>
                  <a:miter/>
                </a:ln>
              </p:spPr>
              <p:txBody>
                <a:bodyPr rtlCol="0" anchor="ctr"/>
                <a:lstStyle/>
                <a:p>
                  <a:endParaRPr lang="fr-FR" sz="2400" dirty="0">
                    <a:latin typeface="Avenir" panose="020B0503020203020204"/>
                  </a:endParaRPr>
                </a:p>
              </p:txBody>
            </p:sp>
            <p:sp>
              <p:nvSpPr>
                <p:cNvPr id="140" name="Forme libre : forme 139">
                  <a:extLst>
                    <a:ext uri="{FF2B5EF4-FFF2-40B4-BE49-F238E27FC236}">
                      <a16:creationId xmlns:a16="http://schemas.microsoft.com/office/drawing/2014/main" id="{2A81030B-831D-49EE-8270-3D6FCB96A894}"/>
                    </a:ext>
                  </a:extLst>
                </p:cNvPr>
                <p:cNvSpPr/>
                <p:nvPr/>
              </p:nvSpPr>
              <p:spPr>
                <a:xfrm>
                  <a:off x="6029420" y="3248158"/>
                  <a:ext cx="165846" cy="583645"/>
                </a:xfrm>
                <a:custGeom>
                  <a:avLst/>
                  <a:gdLst>
                    <a:gd name="connsiteX0" fmla="*/ 145891 w 165846"/>
                    <a:gd name="connsiteY0" fmla="*/ 418598 h 583645"/>
                    <a:gd name="connsiteX1" fmla="*/ 156464 w 165846"/>
                    <a:gd name="connsiteY1" fmla="*/ 376498 h 583645"/>
                    <a:gd name="connsiteX2" fmla="*/ 157797 w 165846"/>
                    <a:gd name="connsiteY2" fmla="*/ 372021 h 583645"/>
                    <a:gd name="connsiteX3" fmla="*/ 156083 w 165846"/>
                    <a:gd name="connsiteY3" fmla="*/ 203143 h 583645"/>
                    <a:gd name="connsiteX4" fmla="*/ 50546 w 165846"/>
                    <a:gd name="connsiteY4" fmla="*/ 10071 h 583645"/>
                    <a:gd name="connsiteX5" fmla="*/ 14351 w 165846"/>
                    <a:gd name="connsiteY5" fmla="*/ 3594 h 583645"/>
                    <a:gd name="connsiteX6" fmla="*/ 3587 w 165846"/>
                    <a:gd name="connsiteY6" fmla="*/ 42542 h 583645"/>
                    <a:gd name="connsiteX7" fmla="*/ 9874 w 165846"/>
                    <a:gd name="connsiteY7" fmla="*/ 50171 h 583645"/>
                    <a:gd name="connsiteX8" fmla="*/ 74644 w 165846"/>
                    <a:gd name="connsiteY8" fmla="*/ 142087 h 583645"/>
                    <a:gd name="connsiteX9" fmla="*/ 97885 w 165846"/>
                    <a:gd name="connsiteY9" fmla="*/ 372783 h 583645"/>
                    <a:gd name="connsiteX10" fmla="*/ 70262 w 165846"/>
                    <a:gd name="connsiteY10" fmla="*/ 448983 h 583645"/>
                    <a:gd name="connsiteX11" fmla="*/ 55594 w 165846"/>
                    <a:gd name="connsiteY11" fmla="*/ 476891 h 583645"/>
                    <a:gd name="connsiteX12" fmla="*/ 34925 w 165846"/>
                    <a:gd name="connsiteY12" fmla="*/ 504133 h 583645"/>
                    <a:gd name="connsiteX13" fmla="*/ 9017 w 165846"/>
                    <a:gd name="connsiteY13" fmla="*/ 532708 h 583645"/>
                    <a:gd name="connsiteX14" fmla="*/ 2921 w 165846"/>
                    <a:gd name="connsiteY14" fmla="*/ 566141 h 583645"/>
                    <a:gd name="connsiteX15" fmla="*/ 36563 w 165846"/>
                    <a:gd name="connsiteY15" fmla="*/ 581638 h 583645"/>
                    <a:gd name="connsiteX16" fmla="*/ 47021 w 165846"/>
                    <a:gd name="connsiteY16" fmla="*/ 574523 h 583645"/>
                    <a:gd name="connsiteX17" fmla="*/ 61309 w 165846"/>
                    <a:gd name="connsiteY17" fmla="*/ 559949 h 583645"/>
                    <a:gd name="connsiteX18" fmla="*/ 72453 w 165846"/>
                    <a:gd name="connsiteY18" fmla="*/ 548043 h 583645"/>
                    <a:gd name="connsiteX19" fmla="*/ 115601 w 165846"/>
                    <a:gd name="connsiteY19" fmla="*/ 483654 h 583645"/>
                    <a:gd name="connsiteX20" fmla="*/ 145891 w 165846"/>
                    <a:gd name="connsiteY20" fmla="*/ 418598 h 583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846" h="583645">
                      <a:moveTo>
                        <a:pt x="145891" y="418598"/>
                      </a:moveTo>
                      <a:cubicBezTo>
                        <a:pt x="150253" y="404787"/>
                        <a:pt x="153787" y="390728"/>
                        <a:pt x="156464" y="376498"/>
                      </a:cubicBezTo>
                      <a:cubicBezTo>
                        <a:pt x="157045" y="375050"/>
                        <a:pt x="157492" y="373555"/>
                        <a:pt x="157797" y="372021"/>
                      </a:cubicBezTo>
                      <a:cubicBezTo>
                        <a:pt x="168903" y="316214"/>
                        <a:pt x="168313" y="258712"/>
                        <a:pt x="156083" y="203143"/>
                      </a:cubicBezTo>
                      <a:cubicBezTo>
                        <a:pt x="139900" y="130086"/>
                        <a:pt x="103295" y="63135"/>
                        <a:pt x="50546" y="10071"/>
                      </a:cubicBezTo>
                      <a:cubicBezTo>
                        <a:pt x="41783" y="-816"/>
                        <a:pt x="26343" y="-3578"/>
                        <a:pt x="14351" y="3594"/>
                      </a:cubicBezTo>
                      <a:cubicBezTo>
                        <a:pt x="625" y="11376"/>
                        <a:pt x="-4194" y="28816"/>
                        <a:pt x="3587" y="42542"/>
                      </a:cubicBezTo>
                      <a:cubicBezTo>
                        <a:pt x="5226" y="45437"/>
                        <a:pt x="7350" y="48019"/>
                        <a:pt x="9874" y="50171"/>
                      </a:cubicBezTo>
                      <a:cubicBezTo>
                        <a:pt x="36544" y="76898"/>
                        <a:pt x="58451" y="107978"/>
                        <a:pt x="74644" y="142087"/>
                      </a:cubicBezTo>
                      <a:cubicBezTo>
                        <a:pt x="108743" y="216192"/>
                        <a:pt x="118935" y="292392"/>
                        <a:pt x="97885" y="372783"/>
                      </a:cubicBezTo>
                      <a:cubicBezTo>
                        <a:pt x="91160" y="399015"/>
                        <a:pt x="81911" y="424532"/>
                        <a:pt x="70262" y="448983"/>
                      </a:cubicBezTo>
                      <a:cubicBezTo>
                        <a:pt x="65690" y="458508"/>
                        <a:pt x="60737" y="468033"/>
                        <a:pt x="55594" y="476891"/>
                      </a:cubicBezTo>
                      <a:cubicBezTo>
                        <a:pt x="48736" y="486416"/>
                        <a:pt x="41878" y="495084"/>
                        <a:pt x="34925" y="504133"/>
                      </a:cubicBezTo>
                      <a:cubicBezTo>
                        <a:pt x="26352" y="513658"/>
                        <a:pt x="17780" y="523183"/>
                        <a:pt x="9017" y="532708"/>
                      </a:cubicBezTo>
                      <a:cubicBezTo>
                        <a:pt x="-137" y="541299"/>
                        <a:pt x="-2613" y="554863"/>
                        <a:pt x="2921" y="566141"/>
                      </a:cubicBezTo>
                      <a:cubicBezTo>
                        <a:pt x="7931" y="579714"/>
                        <a:pt x="22999" y="586648"/>
                        <a:pt x="36563" y="581638"/>
                      </a:cubicBezTo>
                      <a:cubicBezTo>
                        <a:pt x="40582" y="580152"/>
                        <a:pt x="44174" y="577713"/>
                        <a:pt x="47021" y="574523"/>
                      </a:cubicBezTo>
                      <a:cubicBezTo>
                        <a:pt x="53975" y="571760"/>
                        <a:pt x="55880" y="564140"/>
                        <a:pt x="61309" y="559949"/>
                      </a:cubicBezTo>
                      <a:cubicBezTo>
                        <a:pt x="66033" y="557063"/>
                        <a:pt x="69891" y="552948"/>
                        <a:pt x="72453" y="548043"/>
                      </a:cubicBezTo>
                      <a:cubicBezTo>
                        <a:pt x="89732" y="528669"/>
                        <a:pt x="104248" y="507000"/>
                        <a:pt x="115601" y="483654"/>
                      </a:cubicBezTo>
                      <a:cubicBezTo>
                        <a:pt x="128460" y="463366"/>
                        <a:pt x="138643" y="441496"/>
                        <a:pt x="145891" y="418598"/>
                      </a:cubicBezTo>
                      <a:close/>
                    </a:path>
                  </a:pathLst>
                </a:custGeom>
                <a:grpFill/>
                <a:ln w="9525" cap="flat">
                  <a:noFill/>
                  <a:prstDash val="solid"/>
                  <a:miter/>
                </a:ln>
              </p:spPr>
              <p:txBody>
                <a:bodyPr rtlCol="0" anchor="ctr"/>
                <a:lstStyle/>
                <a:p>
                  <a:endParaRPr lang="fr-FR" sz="2400" dirty="0">
                    <a:latin typeface="Avenir" panose="020B0503020203020204"/>
                  </a:endParaRPr>
                </a:p>
              </p:txBody>
            </p:sp>
          </p:grpSp>
          <p:sp>
            <p:nvSpPr>
              <p:cNvPr id="129" name="Forme libre : forme 128">
                <a:extLst>
                  <a:ext uri="{FF2B5EF4-FFF2-40B4-BE49-F238E27FC236}">
                    <a16:creationId xmlns:a16="http://schemas.microsoft.com/office/drawing/2014/main" id="{9334EC32-1659-408A-A79E-5482A3AE47F9}"/>
                  </a:ext>
                </a:extLst>
              </p:cNvPr>
              <p:cNvSpPr/>
              <p:nvPr/>
            </p:nvSpPr>
            <p:spPr>
              <a:xfrm>
                <a:off x="5940329" y="3336882"/>
                <a:ext cx="129388" cy="405031"/>
              </a:xfrm>
              <a:custGeom>
                <a:avLst/>
                <a:gdLst>
                  <a:gd name="connsiteX0" fmla="*/ 123920 w 129388"/>
                  <a:gd name="connsiteY0" fmla="*/ 253293 h 405031"/>
                  <a:gd name="connsiteX1" fmla="*/ 127825 w 129388"/>
                  <a:gd name="connsiteY1" fmla="*/ 228624 h 405031"/>
                  <a:gd name="connsiteX2" fmla="*/ 50387 w 129388"/>
                  <a:gd name="connsiteY2" fmla="*/ 9549 h 405031"/>
                  <a:gd name="connsiteX3" fmla="*/ 21336 w 129388"/>
                  <a:gd name="connsiteY3" fmla="*/ 595 h 405031"/>
                  <a:gd name="connsiteX4" fmla="*/ 10192 w 129388"/>
                  <a:gd name="connsiteY4" fmla="*/ 50411 h 405031"/>
                  <a:gd name="connsiteX5" fmla="*/ 72009 w 129388"/>
                  <a:gd name="connsiteY5" fmla="*/ 201858 h 405031"/>
                  <a:gd name="connsiteX6" fmla="*/ 39815 w 129388"/>
                  <a:gd name="connsiteY6" fmla="*/ 317206 h 405031"/>
                  <a:gd name="connsiteX7" fmla="*/ 21431 w 129388"/>
                  <a:gd name="connsiteY7" fmla="*/ 343590 h 405031"/>
                  <a:gd name="connsiteX8" fmla="*/ 3524 w 129388"/>
                  <a:gd name="connsiteY8" fmla="*/ 390168 h 405031"/>
                  <a:gd name="connsiteX9" fmla="*/ 42472 w 129388"/>
                  <a:gd name="connsiteY9" fmla="*/ 400931 h 405031"/>
                  <a:gd name="connsiteX10" fmla="*/ 46958 w 129388"/>
                  <a:gd name="connsiteY10" fmla="*/ 397787 h 405031"/>
                  <a:gd name="connsiteX11" fmla="*/ 74009 w 129388"/>
                  <a:gd name="connsiteY11" fmla="*/ 367403 h 405031"/>
                  <a:gd name="connsiteX12" fmla="*/ 102584 w 129388"/>
                  <a:gd name="connsiteY12" fmla="*/ 319778 h 405031"/>
                  <a:gd name="connsiteX13" fmla="*/ 123920 w 129388"/>
                  <a:gd name="connsiteY13" fmla="*/ 253293 h 405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388" h="405031">
                    <a:moveTo>
                      <a:pt x="123920" y="253293"/>
                    </a:moveTo>
                    <a:cubicBezTo>
                      <a:pt x="126587" y="245349"/>
                      <a:pt x="127911" y="237006"/>
                      <a:pt x="127825" y="228624"/>
                    </a:cubicBezTo>
                    <a:cubicBezTo>
                      <a:pt x="136160" y="147680"/>
                      <a:pt x="107737" y="67270"/>
                      <a:pt x="50387" y="9549"/>
                    </a:cubicBezTo>
                    <a:cubicBezTo>
                      <a:pt x="43224" y="1233"/>
                      <a:pt x="31937" y="-2243"/>
                      <a:pt x="21336" y="595"/>
                    </a:cubicBezTo>
                    <a:cubicBezTo>
                      <a:pt x="-1238" y="6691"/>
                      <a:pt x="-7239" y="32313"/>
                      <a:pt x="10192" y="50411"/>
                    </a:cubicBezTo>
                    <a:cubicBezTo>
                      <a:pt x="49873" y="90825"/>
                      <a:pt x="72076" y="145223"/>
                      <a:pt x="72009" y="201858"/>
                    </a:cubicBezTo>
                    <a:cubicBezTo>
                      <a:pt x="71523" y="242454"/>
                      <a:pt x="60427" y="282221"/>
                      <a:pt x="39815" y="317206"/>
                    </a:cubicBezTo>
                    <a:cubicBezTo>
                      <a:pt x="33042" y="325531"/>
                      <a:pt x="26898" y="334351"/>
                      <a:pt x="21431" y="343590"/>
                    </a:cubicBezTo>
                    <a:cubicBezTo>
                      <a:pt x="2381" y="358068"/>
                      <a:pt x="-5334" y="371594"/>
                      <a:pt x="3524" y="390168"/>
                    </a:cubicBezTo>
                    <a:cubicBezTo>
                      <a:pt x="11306" y="403893"/>
                      <a:pt x="28746" y="408713"/>
                      <a:pt x="42472" y="400931"/>
                    </a:cubicBezTo>
                    <a:cubicBezTo>
                      <a:pt x="44062" y="400026"/>
                      <a:pt x="45568" y="398978"/>
                      <a:pt x="46958" y="397787"/>
                    </a:cubicBezTo>
                    <a:cubicBezTo>
                      <a:pt x="57150" y="388767"/>
                      <a:pt x="66227" y="378566"/>
                      <a:pt x="74009" y="367403"/>
                    </a:cubicBezTo>
                    <a:cubicBezTo>
                      <a:pt x="85411" y="352725"/>
                      <a:pt x="95002" y="336742"/>
                      <a:pt x="102584" y="319778"/>
                    </a:cubicBezTo>
                    <a:cubicBezTo>
                      <a:pt x="113205" y="298899"/>
                      <a:pt x="120406" y="276449"/>
                      <a:pt x="123920" y="253293"/>
                    </a:cubicBezTo>
                    <a:close/>
                  </a:path>
                </a:pathLst>
              </a:custGeom>
              <a:solidFill>
                <a:schemeClr val="bg1"/>
              </a:solidFill>
              <a:ln w="9525" cap="flat">
                <a:noFill/>
                <a:prstDash val="solid"/>
                <a:miter/>
              </a:ln>
            </p:spPr>
            <p:txBody>
              <a:bodyPr rtlCol="0" anchor="ctr"/>
              <a:lstStyle/>
              <a:p>
                <a:endParaRPr lang="fr-FR" sz="2400" dirty="0">
                  <a:latin typeface="Avenir" panose="020B0503020203020204"/>
                </a:endParaRPr>
              </a:p>
            </p:txBody>
          </p:sp>
          <p:sp>
            <p:nvSpPr>
              <p:cNvPr id="130" name="Forme libre : forme 129">
                <a:extLst>
                  <a:ext uri="{FF2B5EF4-FFF2-40B4-BE49-F238E27FC236}">
                    <a16:creationId xmlns:a16="http://schemas.microsoft.com/office/drawing/2014/main" id="{B05871B4-B577-46A2-9FE5-98FA35846CE4}"/>
                  </a:ext>
                </a:extLst>
              </p:cNvPr>
              <p:cNvSpPr/>
              <p:nvPr/>
            </p:nvSpPr>
            <p:spPr>
              <a:xfrm>
                <a:off x="3425474" y="3101092"/>
                <a:ext cx="2424991" cy="739306"/>
              </a:xfrm>
              <a:custGeom>
                <a:avLst/>
                <a:gdLst>
                  <a:gd name="connsiteX0" fmla="*/ 2424177 w 2424991"/>
                  <a:gd name="connsiteY0" fmla="*/ 523469 h 739306"/>
                  <a:gd name="connsiteX1" fmla="*/ 2422367 w 2424991"/>
                  <a:gd name="connsiteY1" fmla="*/ 509658 h 739306"/>
                  <a:gd name="connsiteX2" fmla="*/ 2413985 w 2424991"/>
                  <a:gd name="connsiteY2" fmla="*/ 468700 h 739306"/>
                  <a:gd name="connsiteX3" fmla="*/ 2348262 w 2424991"/>
                  <a:gd name="connsiteY3" fmla="*/ 374689 h 739306"/>
                  <a:gd name="connsiteX4" fmla="*/ 2160239 w 2424991"/>
                  <a:gd name="connsiteY4" fmla="*/ 315538 h 739306"/>
                  <a:gd name="connsiteX5" fmla="*/ 1779239 w 2424991"/>
                  <a:gd name="connsiteY5" fmla="*/ 251721 h 739306"/>
                  <a:gd name="connsiteX6" fmla="*/ 1766761 w 2424991"/>
                  <a:gd name="connsiteY6" fmla="*/ 247244 h 739306"/>
                  <a:gd name="connsiteX7" fmla="*/ 1355853 w 2424991"/>
                  <a:gd name="connsiteY7" fmla="*/ 43409 h 739306"/>
                  <a:gd name="connsiteX8" fmla="*/ 849599 w 2424991"/>
                  <a:gd name="connsiteY8" fmla="*/ 10167 h 739306"/>
                  <a:gd name="connsiteX9" fmla="*/ 466218 w 2424991"/>
                  <a:gd name="connsiteY9" fmla="*/ 89510 h 739306"/>
                  <a:gd name="connsiteX10" fmla="*/ 175991 w 2424991"/>
                  <a:gd name="connsiteY10" fmla="*/ 174664 h 739306"/>
                  <a:gd name="connsiteX11" fmla="*/ 79312 w 2424991"/>
                  <a:gd name="connsiteY11" fmla="*/ 188761 h 739306"/>
                  <a:gd name="connsiteX12" fmla="*/ 20067 w 2424991"/>
                  <a:gd name="connsiteY12" fmla="*/ 237338 h 739306"/>
                  <a:gd name="connsiteX13" fmla="*/ 21019 w 2424991"/>
                  <a:gd name="connsiteY13" fmla="*/ 359354 h 739306"/>
                  <a:gd name="connsiteX14" fmla="*/ 33211 w 2424991"/>
                  <a:gd name="connsiteY14" fmla="*/ 417170 h 739306"/>
                  <a:gd name="connsiteX15" fmla="*/ 31192 w 2424991"/>
                  <a:gd name="connsiteY15" fmla="*/ 429534 h 739306"/>
                  <a:gd name="connsiteX16" fmla="*/ 30258 w 2424991"/>
                  <a:gd name="connsiteY16" fmla="*/ 430124 h 739306"/>
                  <a:gd name="connsiteX17" fmla="*/ 635 w 2424991"/>
                  <a:gd name="connsiteY17" fmla="*/ 509848 h 739306"/>
                  <a:gd name="connsiteX18" fmla="*/ 30925 w 2424991"/>
                  <a:gd name="connsiteY18" fmla="*/ 600336 h 739306"/>
                  <a:gd name="connsiteX19" fmla="*/ 100362 w 2424991"/>
                  <a:gd name="connsiteY19" fmla="*/ 653009 h 739306"/>
                  <a:gd name="connsiteX20" fmla="*/ 235141 w 2424991"/>
                  <a:gd name="connsiteY20" fmla="*/ 677107 h 739306"/>
                  <a:gd name="connsiteX21" fmla="*/ 246285 w 2424991"/>
                  <a:gd name="connsiteY21" fmla="*/ 666249 h 739306"/>
                  <a:gd name="connsiteX22" fmla="*/ 354108 w 2424991"/>
                  <a:gd name="connsiteY22" fmla="*/ 463081 h 739306"/>
                  <a:gd name="connsiteX23" fmla="*/ 636906 w 2424991"/>
                  <a:gd name="connsiteY23" fmla="*/ 648437 h 739306"/>
                  <a:gd name="connsiteX24" fmla="*/ 621285 w 2424991"/>
                  <a:gd name="connsiteY24" fmla="*/ 713683 h 739306"/>
                  <a:gd name="connsiteX25" fmla="*/ 854171 w 2424991"/>
                  <a:gd name="connsiteY25" fmla="*/ 719208 h 739306"/>
                  <a:gd name="connsiteX26" fmla="*/ 898176 w 2424991"/>
                  <a:gd name="connsiteY26" fmla="*/ 719208 h 739306"/>
                  <a:gd name="connsiteX27" fmla="*/ 909225 w 2424991"/>
                  <a:gd name="connsiteY27" fmla="*/ 719780 h 739306"/>
                  <a:gd name="connsiteX28" fmla="*/ 918750 w 2424991"/>
                  <a:gd name="connsiteY28" fmla="*/ 721780 h 739306"/>
                  <a:gd name="connsiteX29" fmla="*/ 938943 w 2424991"/>
                  <a:gd name="connsiteY29" fmla="*/ 721780 h 739306"/>
                  <a:gd name="connsiteX30" fmla="*/ 948468 w 2424991"/>
                  <a:gd name="connsiteY30" fmla="*/ 721780 h 739306"/>
                  <a:gd name="connsiteX31" fmla="*/ 977710 w 2424991"/>
                  <a:gd name="connsiteY31" fmla="*/ 721780 h 739306"/>
                  <a:gd name="connsiteX32" fmla="*/ 989235 w 2424991"/>
                  <a:gd name="connsiteY32" fmla="*/ 722256 h 739306"/>
                  <a:gd name="connsiteX33" fmla="*/ 1048481 w 2424991"/>
                  <a:gd name="connsiteY33" fmla="*/ 723685 h 739306"/>
                  <a:gd name="connsiteX34" fmla="*/ 1082961 w 2424991"/>
                  <a:gd name="connsiteY34" fmla="*/ 725209 h 739306"/>
                  <a:gd name="connsiteX35" fmla="*/ 1094486 w 2424991"/>
                  <a:gd name="connsiteY35" fmla="*/ 724351 h 739306"/>
                  <a:gd name="connsiteX36" fmla="*/ 1105821 w 2424991"/>
                  <a:gd name="connsiteY36" fmla="*/ 724351 h 739306"/>
                  <a:gd name="connsiteX37" fmla="*/ 1114584 w 2424991"/>
                  <a:gd name="connsiteY37" fmla="*/ 725113 h 739306"/>
                  <a:gd name="connsiteX38" fmla="*/ 1130777 w 2424991"/>
                  <a:gd name="connsiteY38" fmla="*/ 725971 h 739306"/>
                  <a:gd name="connsiteX39" fmla="*/ 1140302 w 2424991"/>
                  <a:gd name="connsiteY39" fmla="*/ 725971 h 739306"/>
                  <a:gd name="connsiteX40" fmla="*/ 1160495 w 2424991"/>
                  <a:gd name="connsiteY40" fmla="*/ 725971 h 739306"/>
                  <a:gd name="connsiteX41" fmla="*/ 1170020 w 2424991"/>
                  <a:gd name="connsiteY41" fmla="*/ 725971 h 739306"/>
                  <a:gd name="connsiteX42" fmla="*/ 1185736 w 2424991"/>
                  <a:gd name="connsiteY42" fmla="*/ 725971 h 739306"/>
                  <a:gd name="connsiteX43" fmla="*/ 1192594 w 2424991"/>
                  <a:gd name="connsiteY43" fmla="*/ 726638 h 739306"/>
                  <a:gd name="connsiteX44" fmla="*/ 1231361 w 2424991"/>
                  <a:gd name="connsiteY44" fmla="*/ 727971 h 739306"/>
                  <a:gd name="connsiteX45" fmla="*/ 1240886 w 2424991"/>
                  <a:gd name="connsiteY45" fmla="*/ 727971 h 739306"/>
                  <a:gd name="connsiteX46" fmla="*/ 1260984 w 2424991"/>
                  <a:gd name="connsiteY46" fmla="*/ 727971 h 739306"/>
                  <a:gd name="connsiteX47" fmla="*/ 1268127 w 2424991"/>
                  <a:gd name="connsiteY47" fmla="*/ 727971 h 739306"/>
                  <a:gd name="connsiteX48" fmla="*/ 1290892 w 2424991"/>
                  <a:gd name="connsiteY48" fmla="*/ 727971 h 739306"/>
                  <a:gd name="connsiteX49" fmla="*/ 1297655 w 2424991"/>
                  <a:gd name="connsiteY49" fmla="*/ 727971 h 739306"/>
                  <a:gd name="connsiteX50" fmla="*/ 1320134 w 2424991"/>
                  <a:gd name="connsiteY50" fmla="*/ 728923 h 739306"/>
                  <a:gd name="connsiteX51" fmla="*/ 1327754 w 2424991"/>
                  <a:gd name="connsiteY51" fmla="*/ 728923 h 739306"/>
                  <a:gd name="connsiteX52" fmla="*/ 1336326 w 2424991"/>
                  <a:gd name="connsiteY52" fmla="*/ 728923 h 739306"/>
                  <a:gd name="connsiteX53" fmla="*/ 1345851 w 2424991"/>
                  <a:gd name="connsiteY53" fmla="*/ 728923 h 739306"/>
                  <a:gd name="connsiteX54" fmla="*/ 1377760 w 2424991"/>
                  <a:gd name="connsiteY54" fmla="*/ 728923 h 739306"/>
                  <a:gd name="connsiteX55" fmla="*/ 1384618 w 2424991"/>
                  <a:gd name="connsiteY55" fmla="*/ 728923 h 739306"/>
                  <a:gd name="connsiteX56" fmla="*/ 1396048 w 2424991"/>
                  <a:gd name="connsiteY56" fmla="*/ 730352 h 739306"/>
                  <a:gd name="connsiteX57" fmla="*/ 1405573 w 2424991"/>
                  <a:gd name="connsiteY57" fmla="*/ 730352 h 739306"/>
                  <a:gd name="connsiteX58" fmla="*/ 1435005 w 2424991"/>
                  <a:gd name="connsiteY58" fmla="*/ 731114 h 739306"/>
                  <a:gd name="connsiteX59" fmla="*/ 1444530 w 2424991"/>
                  <a:gd name="connsiteY59" fmla="*/ 731114 h 739306"/>
                  <a:gd name="connsiteX60" fmla="*/ 1453484 w 2424991"/>
                  <a:gd name="connsiteY60" fmla="*/ 731114 h 739306"/>
                  <a:gd name="connsiteX61" fmla="*/ 1504061 w 2424991"/>
                  <a:gd name="connsiteY61" fmla="*/ 732733 h 739306"/>
                  <a:gd name="connsiteX62" fmla="*/ 1515111 w 2424991"/>
                  <a:gd name="connsiteY62" fmla="*/ 732733 h 739306"/>
                  <a:gd name="connsiteX63" fmla="*/ 1532541 w 2424991"/>
                  <a:gd name="connsiteY63" fmla="*/ 732733 h 739306"/>
                  <a:gd name="connsiteX64" fmla="*/ 1538352 w 2424991"/>
                  <a:gd name="connsiteY64" fmla="*/ 731972 h 739306"/>
                  <a:gd name="connsiteX65" fmla="*/ 1538352 w 2424991"/>
                  <a:gd name="connsiteY65" fmla="*/ 731972 h 739306"/>
                  <a:gd name="connsiteX66" fmla="*/ 1547305 w 2424991"/>
                  <a:gd name="connsiteY66" fmla="*/ 733019 h 739306"/>
                  <a:gd name="connsiteX67" fmla="*/ 1775905 w 2424991"/>
                  <a:gd name="connsiteY67" fmla="*/ 738925 h 739306"/>
                  <a:gd name="connsiteX68" fmla="*/ 1782763 w 2424991"/>
                  <a:gd name="connsiteY68" fmla="*/ 727114 h 739306"/>
                  <a:gd name="connsiteX69" fmla="*/ 1797051 w 2424991"/>
                  <a:gd name="connsiteY69" fmla="*/ 526517 h 739306"/>
                  <a:gd name="connsiteX70" fmla="*/ 2037843 w 2424991"/>
                  <a:gd name="connsiteY70" fmla="*/ 461938 h 739306"/>
                  <a:gd name="connsiteX71" fmla="*/ 2152714 w 2424991"/>
                  <a:gd name="connsiteY71" fmla="*/ 684918 h 739306"/>
                  <a:gd name="connsiteX72" fmla="*/ 2133664 w 2424991"/>
                  <a:gd name="connsiteY72" fmla="*/ 737687 h 739306"/>
                  <a:gd name="connsiteX73" fmla="*/ 2138903 w 2424991"/>
                  <a:gd name="connsiteY73" fmla="*/ 737687 h 739306"/>
                  <a:gd name="connsiteX74" fmla="*/ 2344929 w 2424991"/>
                  <a:gd name="connsiteY74" fmla="*/ 703778 h 739306"/>
                  <a:gd name="connsiteX75" fmla="*/ 2406841 w 2424991"/>
                  <a:gd name="connsiteY75" fmla="*/ 676060 h 739306"/>
                  <a:gd name="connsiteX76" fmla="*/ 2419604 w 2424991"/>
                  <a:gd name="connsiteY76" fmla="*/ 656057 h 739306"/>
                  <a:gd name="connsiteX77" fmla="*/ 2405793 w 2424991"/>
                  <a:gd name="connsiteY77" fmla="*/ 635483 h 739306"/>
                  <a:gd name="connsiteX78" fmla="*/ 2407984 w 2424991"/>
                  <a:gd name="connsiteY78" fmla="*/ 619481 h 739306"/>
                  <a:gd name="connsiteX79" fmla="*/ 2424177 w 2424991"/>
                  <a:gd name="connsiteY79" fmla="*/ 523469 h 739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424991" h="739306">
                    <a:moveTo>
                      <a:pt x="2424177" y="523469"/>
                    </a:moveTo>
                    <a:cubicBezTo>
                      <a:pt x="2424767" y="518783"/>
                      <a:pt x="2424148" y="514030"/>
                      <a:pt x="2422367" y="509658"/>
                    </a:cubicBezTo>
                    <a:cubicBezTo>
                      <a:pt x="2421986" y="495618"/>
                      <a:pt x="2419148" y="481759"/>
                      <a:pt x="2413985" y="468700"/>
                    </a:cubicBezTo>
                    <a:cubicBezTo>
                      <a:pt x="2404460" y="428886"/>
                      <a:pt x="2389506" y="393453"/>
                      <a:pt x="2348262" y="374689"/>
                    </a:cubicBezTo>
                    <a:cubicBezTo>
                      <a:pt x="2287760" y="348628"/>
                      <a:pt x="2224761" y="328807"/>
                      <a:pt x="2160239" y="315538"/>
                    </a:cubicBezTo>
                    <a:cubicBezTo>
                      <a:pt x="2034452" y="287545"/>
                      <a:pt x="1907274" y="266246"/>
                      <a:pt x="1779239" y="251721"/>
                    </a:cubicBezTo>
                    <a:cubicBezTo>
                      <a:pt x="1774743" y="251435"/>
                      <a:pt x="1770419" y="249883"/>
                      <a:pt x="1766761" y="247244"/>
                    </a:cubicBezTo>
                    <a:cubicBezTo>
                      <a:pt x="1643308" y="154909"/>
                      <a:pt x="1504061" y="85834"/>
                      <a:pt x="1355853" y="43409"/>
                    </a:cubicBezTo>
                    <a:cubicBezTo>
                      <a:pt x="1189641" y="-4216"/>
                      <a:pt x="1020287" y="-9074"/>
                      <a:pt x="849599" y="10167"/>
                    </a:cubicBezTo>
                    <a:cubicBezTo>
                      <a:pt x="719897" y="26379"/>
                      <a:pt x="591700" y="52915"/>
                      <a:pt x="466218" y="89510"/>
                    </a:cubicBezTo>
                    <a:cubicBezTo>
                      <a:pt x="369158" y="116656"/>
                      <a:pt x="273622" y="149232"/>
                      <a:pt x="175991" y="174664"/>
                    </a:cubicBezTo>
                    <a:cubicBezTo>
                      <a:pt x="144368" y="182855"/>
                      <a:pt x="112459" y="191332"/>
                      <a:pt x="79312" y="188761"/>
                    </a:cubicBezTo>
                    <a:cubicBezTo>
                      <a:pt x="41212" y="185808"/>
                      <a:pt x="24258" y="198762"/>
                      <a:pt x="20067" y="237338"/>
                    </a:cubicBezTo>
                    <a:cubicBezTo>
                      <a:pt x="16104" y="277934"/>
                      <a:pt x="16418" y="318825"/>
                      <a:pt x="21019" y="359354"/>
                    </a:cubicBezTo>
                    <a:cubicBezTo>
                      <a:pt x="21867" y="379165"/>
                      <a:pt x="25982" y="398701"/>
                      <a:pt x="33211" y="417170"/>
                    </a:cubicBezTo>
                    <a:cubicBezTo>
                      <a:pt x="36068" y="421142"/>
                      <a:pt x="35164" y="426676"/>
                      <a:pt x="31192" y="429534"/>
                    </a:cubicBezTo>
                    <a:cubicBezTo>
                      <a:pt x="30896" y="429753"/>
                      <a:pt x="30582" y="429943"/>
                      <a:pt x="30258" y="430124"/>
                    </a:cubicBezTo>
                    <a:cubicBezTo>
                      <a:pt x="4922" y="450793"/>
                      <a:pt x="-2794" y="478321"/>
                      <a:pt x="635" y="509848"/>
                    </a:cubicBezTo>
                    <a:cubicBezTo>
                      <a:pt x="5198" y="541586"/>
                      <a:pt x="15456" y="572247"/>
                      <a:pt x="30925" y="600336"/>
                    </a:cubicBezTo>
                    <a:cubicBezTo>
                      <a:pt x="44289" y="628016"/>
                      <a:pt x="70111" y="647599"/>
                      <a:pt x="100362" y="653009"/>
                    </a:cubicBezTo>
                    <a:cubicBezTo>
                      <a:pt x="145130" y="662058"/>
                      <a:pt x="189897" y="670726"/>
                      <a:pt x="235141" y="677107"/>
                    </a:cubicBezTo>
                    <a:cubicBezTo>
                      <a:pt x="248190" y="678917"/>
                      <a:pt x="248190" y="678917"/>
                      <a:pt x="246285" y="666249"/>
                    </a:cubicBezTo>
                    <a:cubicBezTo>
                      <a:pt x="233426" y="576523"/>
                      <a:pt x="272574" y="502705"/>
                      <a:pt x="354108" y="463081"/>
                    </a:cubicBezTo>
                    <a:cubicBezTo>
                      <a:pt x="486220" y="398787"/>
                      <a:pt x="643097" y="501657"/>
                      <a:pt x="636906" y="648437"/>
                    </a:cubicBezTo>
                    <a:cubicBezTo>
                      <a:pt x="635467" y="670916"/>
                      <a:pt x="630181" y="692986"/>
                      <a:pt x="621285" y="713683"/>
                    </a:cubicBezTo>
                    <a:lnTo>
                      <a:pt x="854171" y="719208"/>
                    </a:lnTo>
                    <a:lnTo>
                      <a:pt x="898176" y="719208"/>
                    </a:lnTo>
                    <a:lnTo>
                      <a:pt x="909225" y="719780"/>
                    </a:lnTo>
                    <a:cubicBezTo>
                      <a:pt x="912368" y="720256"/>
                      <a:pt x="915131" y="723113"/>
                      <a:pt x="918750" y="721780"/>
                    </a:cubicBezTo>
                    <a:lnTo>
                      <a:pt x="938943" y="721780"/>
                    </a:lnTo>
                    <a:cubicBezTo>
                      <a:pt x="942039" y="722761"/>
                      <a:pt x="945373" y="722761"/>
                      <a:pt x="948468" y="721780"/>
                    </a:cubicBezTo>
                    <a:lnTo>
                      <a:pt x="977710" y="721780"/>
                    </a:lnTo>
                    <a:lnTo>
                      <a:pt x="989235" y="722256"/>
                    </a:lnTo>
                    <a:lnTo>
                      <a:pt x="1048481" y="723685"/>
                    </a:lnTo>
                    <a:cubicBezTo>
                      <a:pt x="1059920" y="725094"/>
                      <a:pt x="1071445" y="725609"/>
                      <a:pt x="1082961" y="725209"/>
                    </a:cubicBezTo>
                    <a:cubicBezTo>
                      <a:pt x="1086771" y="725209"/>
                      <a:pt x="1090677" y="725209"/>
                      <a:pt x="1094486" y="724351"/>
                    </a:cubicBezTo>
                    <a:lnTo>
                      <a:pt x="1105821" y="724351"/>
                    </a:lnTo>
                    <a:cubicBezTo>
                      <a:pt x="1108593" y="725504"/>
                      <a:pt x="1111651" y="725771"/>
                      <a:pt x="1114584" y="725113"/>
                    </a:cubicBezTo>
                    <a:lnTo>
                      <a:pt x="1130777" y="725971"/>
                    </a:lnTo>
                    <a:lnTo>
                      <a:pt x="1140302" y="725971"/>
                    </a:lnTo>
                    <a:lnTo>
                      <a:pt x="1160495" y="725971"/>
                    </a:lnTo>
                    <a:lnTo>
                      <a:pt x="1170020" y="725971"/>
                    </a:lnTo>
                    <a:cubicBezTo>
                      <a:pt x="1175182" y="727257"/>
                      <a:pt x="1180573" y="727257"/>
                      <a:pt x="1185736" y="725971"/>
                    </a:cubicBezTo>
                    <a:cubicBezTo>
                      <a:pt x="1187832" y="727133"/>
                      <a:pt x="1190318" y="727371"/>
                      <a:pt x="1192594" y="726638"/>
                    </a:cubicBezTo>
                    <a:lnTo>
                      <a:pt x="1231361" y="727971"/>
                    </a:lnTo>
                    <a:lnTo>
                      <a:pt x="1240886" y="727971"/>
                    </a:lnTo>
                    <a:cubicBezTo>
                      <a:pt x="1247544" y="728971"/>
                      <a:pt x="1254326" y="728971"/>
                      <a:pt x="1260984" y="727971"/>
                    </a:cubicBezTo>
                    <a:lnTo>
                      <a:pt x="1268127" y="727971"/>
                    </a:lnTo>
                    <a:cubicBezTo>
                      <a:pt x="1275671" y="729114"/>
                      <a:pt x="1283348" y="729114"/>
                      <a:pt x="1290892" y="727971"/>
                    </a:cubicBezTo>
                    <a:cubicBezTo>
                      <a:pt x="1293073" y="728800"/>
                      <a:pt x="1295474" y="728800"/>
                      <a:pt x="1297655" y="727971"/>
                    </a:cubicBezTo>
                    <a:cubicBezTo>
                      <a:pt x="1305008" y="729762"/>
                      <a:pt x="1312647" y="730086"/>
                      <a:pt x="1320134" y="728923"/>
                    </a:cubicBezTo>
                    <a:lnTo>
                      <a:pt x="1327754" y="728923"/>
                    </a:lnTo>
                    <a:cubicBezTo>
                      <a:pt x="1330516" y="729971"/>
                      <a:pt x="1333564" y="729971"/>
                      <a:pt x="1336326" y="728923"/>
                    </a:cubicBezTo>
                    <a:lnTo>
                      <a:pt x="1345851" y="728923"/>
                    </a:lnTo>
                    <a:lnTo>
                      <a:pt x="1377760" y="728923"/>
                    </a:lnTo>
                    <a:lnTo>
                      <a:pt x="1384618" y="728923"/>
                    </a:lnTo>
                    <a:lnTo>
                      <a:pt x="1396048" y="730352"/>
                    </a:lnTo>
                    <a:cubicBezTo>
                      <a:pt x="1399191" y="732067"/>
                      <a:pt x="1402335" y="730352"/>
                      <a:pt x="1405573" y="730352"/>
                    </a:cubicBezTo>
                    <a:lnTo>
                      <a:pt x="1435005" y="731114"/>
                    </a:lnTo>
                    <a:lnTo>
                      <a:pt x="1444530" y="731114"/>
                    </a:lnTo>
                    <a:lnTo>
                      <a:pt x="1453484" y="731114"/>
                    </a:lnTo>
                    <a:lnTo>
                      <a:pt x="1504061" y="732733"/>
                    </a:lnTo>
                    <a:lnTo>
                      <a:pt x="1515111" y="732733"/>
                    </a:lnTo>
                    <a:cubicBezTo>
                      <a:pt x="1520883" y="733686"/>
                      <a:pt x="1526769" y="733686"/>
                      <a:pt x="1532541" y="732733"/>
                    </a:cubicBezTo>
                    <a:lnTo>
                      <a:pt x="1538352" y="731972"/>
                    </a:lnTo>
                    <a:lnTo>
                      <a:pt x="1538352" y="731972"/>
                    </a:lnTo>
                    <a:cubicBezTo>
                      <a:pt x="1541304" y="731972"/>
                      <a:pt x="1544352" y="732924"/>
                      <a:pt x="1547305" y="733019"/>
                    </a:cubicBezTo>
                    <a:lnTo>
                      <a:pt x="1775905" y="738925"/>
                    </a:lnTo>
                    <a:cubicBezTo>
                      <a:pt x="1788954" y="738925"/>
                      <a:pt x="1788764" y="739401"/>
                      <a:pt x="1782763" y="727114"/>
                    </a:cubicBezTo>
                    <a:cubicBezTo>
                      <a:pt x="1748568" y="657486"/>
                      <a:pt x="1752188" y="590144"/>
                      <a:pt x="1797051" y="526517"/>
                    </a:cubicBezTo>
                    <a:cubicBezTo>
                      <a:pt x="1841913" y="462890"/>
                      <a:pt x="1936211" y="416218"/>
                      <a:pt x="2037843" y="461938"/>
                    </a:cubicBezTo>
                    <a:cubicBezTo>
                      <a:pt x="2127854" y="502133"/>
                      <a:pt x="2172907" y="588811"/>
                      <a:pt x="2152714" y="684918"/>
                    </a:cubicBezTo>
                    <a:cubicBezTo>
                      <a:pt x="2148371" y="703168"/>
                      <a:pt x="2141989" y="720875"/>
                      <a:pt x="2133664" y="737687"/>
                    </a:cubicBezTo>
                    <a:cubicBezTo>
                      <a:pt x="2135407" y="737810"/>
                      <a:pt x="2137160" y="737810"/>
                      <a:pt x="2138903" y="737687"/>
                    </a:cubicBezTo>
                    <a:cubicBezTo>
                      <a:pt x="2207959" y="728733"/>
                      <a:pt x="2276920" y="719208"/>
                      <a:pt x="2344929" y="703778"/>
                    </a:cubicBezTo>
                    <a:cubicBezTo>
                      <a:pt x="2367493" y="699644"/>
                      <a:pt x="2388725" y="690138"/>
                      <a:pt x="2406841" y="676060"/>
                    </a:cubicBezTo>
                    <a:cubicBezTo>
                      <a:pt x="2414014" y="671783"/>
                      <a:pt x="2418747" y="664363"/>
                      <a:pt x="2419604" y="656057"/>
                    </a:cubicBezTo>
                    <a:cubicBezTo>
                      <a:pt x="2421319" y="645008"/>
                      <a:pt x="2414461" y="639674"/>
                      <a:pt x="2405793" y="635483"/>
                    </a:cubicBezTo>
                    <a:cubicBezTo>
                      <a:pt x="2401602" y="629578"/>
                      <a:pt x="2408651" y="625006"/>
                      <a:pt x="2407984" y="619481"/>
                    </a:cubicBezTo>
                    <a:cubicBezTo>
                      <a:pt x="2421348" y="589344"/>
                      <a:pt x="2426920" y="556321"/>
                      <a:pt x="2424177" y="523469"/>
                    </a:cubicBezTo>
                    <a:close/>
                  </a:path>
                </a:pathLst>
              </a:custGeom>
              <a:solidFill>
                <a:schemeClr val="accent1"/>
              </a:solidFill>
              <a:ln w="9525" cap="flat">
                <a:noFill/>
                <a:prstDash val="solid"/>
                <a:miter/>
              </a:ln>
            </p:spPr>
            <p:txBody>
              <a:bodyPr rtlCol="0" anchor="ctr"/>
              <a:lstStyle/>
              <a:p>
                <a:endParaRPr lang="fr-FR" sz="2400" dirty="0">
                  <a:latin typeface="Avenir" panose="020B0503020203020204"/>
                </a:endParaRPr>
              </a:p>
            </p:txBody>
          </p:sp>
          <p:sp>
            <p:nvSpPr>
              <p:cNvPr id="131" name="Forme libre : forme 130">
                <a:extLst>
                  <a:ext uri="{FF2B5EF4-FFF2-40B4-BE49-F238E27FC236}">
                    <a16:creationId xmlns:a16="http://schemas.microsoft.com/office/drawing/2014/main" id="{DF113DC9-8ECC-4509-9748-0F6473A6E3D9}"/>
                  </a:ext>
                </a:extLst>
              </p:cNvPr>
              <p:cNvSpPr/>
              <p:nvPr/>
            </p:nvSpPr>
            <p:spPr>
              <a:xfrm>
                <a:off x="3893540" y="3189073"/>
                <a:ext cx="610033" cy="189110"/>
              </a:xfrm>
              <a:custGeom>
                <a:avLst/>
                <a:gdLst>
                  <a:gd name="connsiteX0" fmla="*/ -134 w 610033"/>
                  <a:gd name="connsiteY0" fmla="*/ 149643 h 189110"/>
                  <a:gd name="connsiteX1" fmla="*/ 82543 w 610033"/>
                  <a:gd name="connsiteY1" fmla="*/ 94017 h 189110"/>
                  <a:gd name="connsiteX2" fmla="*/ 352672 w 610033"/>
                  <a:gd name="connsiteY2" fmla="*/ 10387 h 189110"/>
                  <a:gd name="connsiteX3" fmla="*/ 598894 w 610033"/>
                  <a:gd name="connsiteY3" fmla="*/ 2577 h 189110"/>
                  <a:gd name="connsiteX4" fmla="*/ 609847 w 610033"/>
                  <a:gd name="connsiteY4" fmla="*/ 14293 h 189110"/>
                  <a:gd name="connsiteX5" fmla="*/ 602418 w 610033"/>
                  <a:gd name="connsiteY5" fmla="*/ 179742 h 189110"/>
                  <a:gd name="connsiteX6" fmla="*/ 592131 w 610033"/>
                  <a:gd name="connsiteY6" fmla="*/ 188600 h 189110"/>
                  <a:gd name="connsiteX7" fmla="*/ 296856 w 610033"/>
                  <a:gd name="connsiteY7" fmla="*/ 169550 h 189110"/>
                  <a:gd name="connsiteX8" fmla="*/ 64827 w 610033"/>
                  <a:gd name="connsiteY8" fmla="*/ 154024 h 189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0033" h="189110">
                    <a:moveTo>
                      <a:pt x="-134" y="149643"/>
                    </a:moveTo>
                    <a:cubicBezTo>
                      <a:pt x="25193" y="127993"/>
                      <a:pt x="52940" y="109324"/>
                      <a:pt x="82543" y="94017"/>
                    </a:cubicBezTo>
                    <a:cubicBezTo>
                      <a:pt x="166944" y="50412"/>
                      <a:pt x="258394" y="22103"/>
                      <a:pt x="352672" y="10387"/>
                    </a:cubicBezTo>
                    <a:cubicBezTo>
                      <a:pt x="434273" y="-547"/>
                      <a:pt x="516769" y="-3157"/>
                      <a:pt x="598894" y="2577"/>
                    </a:cubicBezTo>
                    <a:cubicBezTo>
                      <a:pt x="607657" y="3053"/>
                      <a:pt x="610324" y="5149"/>
                      <a:pt x="609847" y="14293"/>
                    </a:cubicBezTo>
                    <a:cubicBezTo>
                      <a:pt x="606866" y="69347"/>
                      <a:pt x="604390" y="124497"/>
                      <a:pt x="602418" y="179742"/>
                    </a:cubicBezTo>
                    <a:cubicBezTo>
                      <a:pt x="602418" y="187552"/>
                      <a:pt x="599465" y="189267"/>
                      <a:pt x="592131" y="188600"/>
                    </a:cubicBezTo>
                    <a:cubicBezTo>
                      <a:pt x="493738" y="181933"/>
                      <a:pt x="395344" y="175646"/>
                      <a:pt x="296856" y="169550"/>
                    </a:cubicBezTo>
                    <a:lnTo>
                      <a:pt x="64827" y="154024"/>
                    </a:lnTo>
                    <a:close/>
                  </a:path>
                </a:pathLst>
              </a:custGeom>
              <a:solidFill>
                <a:srgbClr val="1F295C"/>
              </a:solidFill>
              <a:ln w="9525" cap="flat">
                <a:noFill/>
                <a:prstDash val="solid"/>
                <a:miter/>
              </a:ln>
            </p:spPr>
            <p:txBody>
              <a:bodyPr rtlCol="0" anchor="ctr"/>
              <a:lstStyle/>
              <a:p>
                <a:endParaRPr lang="fr-FR" sz="2400" dirty="0">
                  <a:latin typeface="Avenir" panose="020B0503020203020204"/>
                </a:endParaRPr>
              </a:p>
            </p:txBody>
          </p:sp>
          <p:sp>
            <p:nvSpPr>
              <p:cNvPr id="132" name="Forme libre : forme 131">
                <a:extLst>
                  <a:ext uri="{FF2B5EF4-FFF2-40B4-BE49-F238E27FC236}">
                    <a16:creationId xmlns:a16="http://schemas.microsoft.com/office/drawing/2014/main" id="{199BBCC4-4CA3-4AAC-9CAF-E17213687040}"/>
                  </a:ext>
                </a:extLst>
              </p:cNvPr>
              <p:cNvSpPr/>
              <p:nvPr/>
            </p:nvSpPr>
            <p:spPr>
              <a:xfrm>
                <a:off x="4584960" y="3201597"/>
                <a:ext cx="486441" cy="212078"/>
              </a:xfrm>
              <a:custGeom>
                <a:avLst/>
                <a:gdLst>
                  <a:gd name="connsiteX0" fmla="*/ 486308 w 486441"/>
                  <a:gd name="connsiteY0" fmla="*/ 211699 h 212078"/>
                  <a:gd name="connsiteX1" fmla="*/ 255517 w 486441"/>
                  <a:gd name="connsiteY1" fmla="*/ 197983 h 212078"/>
                  <a:gd name="connsiteX2" fmla="*/ 19583 w 486441"/>
                  <a:gd name="connsiteY2" fmla="*/ 183886 h 212078"/>
                  <a:gd name="connsiteX3" fmla="*/ 7201 w 486441"/>
                  <a:gd name="connsiteY3" fmla="*/ 171599 h 212078"/>
                  <a:gd name="connsiteX4" fmla="*/ -134 w 486441"/>
                  <a:gd name="connsiteY4" fmla="*/ 8531 h 212078"/>
                  <a:gd name="connsiteX5" fmla="*/ 9391 w 486441"/>
                  <a:gd name="connsiteY5" fmla="*/ -232 h 212078"/>
                  <a:gd name="connsiteX6" fmla="*/ 482974 w 486441"/>
                  <a:gd name="connsiteY6" fmla="*/ 206079 h 212078"/>
                  <a:gd name="connsiteX7" fmla="*/ 486118 w 486441"/>
                  <a:gd name="connsiteY7" fmla="*/ 209318 h 212078"/>
                  <a:gd name="connsiteX8" fmla="*/ 486308 w 486441"/>
                  <a:gd name="connsiteY8" fmla="*/ 211699 h 21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6441" h="212078">
                    <a:moveTo>
                      <a:pt x="486308" y="211699"/>
                    </a:moveTo>
                    <a:cubicBezTo>
                      <a:pt x="408965" y="207127"/>
                      <a:pt x="332289" y="202650"/>
                      <a:pt x="255517" y="197983"/>
                    </a:cubicBezTo>
                    <a:cubicBezTo>
                      <a:pt x="176936" y="193316"/>
                      <a:pt x="98260" y="188458"/>
                      <a:pt x="19583" y="183886"/>
                    </a:cubicBezTo>
                    <a:cubicBezTo>
                      <a:pt x="10630" y="183410"/>
                      <a:pt x="7486" y="181124"/>
                      <a:pt x="7201" y="171599"/>
                    </a:cubicBezTo>
                    <a:cubicBezTo>
                      <a:pt x="5200" y="117211"/>
                      <a:pt x="2629" y="62918"/>
                      <a:pt x="-134" y="8531"/>
                    </a:cubicBezTo>
                    <a:cubicBezTo>
                      <a:pt x="-134" y="1101"/>
                      <a:pt x="628" y="-994"/>
                      <a:pt x="9391" y="-232"/>
                    </a:cubicBezTo>
                    <a:cubicBezTo>
                      <a:pt x="187699" y="21675"/>
                      <a:pt x="347719" y="85493"/>
                      <a:pt x="482974" y="206079"/>
                    </a:cubicBezTo>
                    <a:cubicBezTo>
                      <a:pt x="484117" y="207060"/>
                      <a:pt x="485165" y="208146"/>
                      <a:pt x="486118" y="209318"/>
                    </a:cubicBezTo>
                    <a:cubicBezTo>
                      <a:pt x="486118" y="209318"/>
                      <a:pt x="485832" y="209984"/>
                      <a:pt x="486308" y="211699"/>
                    </a:cubicBezTo>
                    <a:close/>
                  </a:path>
                </a:pathLst>
              </a:custGeom>
              <a:solidFill>
                <a:srgbClr val="1F295C"/>
              </a:solidFill>
              <a:ln w="9525" cap="flat">
                <a:noFill/>
                <a:prstDash val="solid"/>
                <a:miter/>
              </a:ln>
            </p:spPr>
            <p:txBody>
              <a:bodyPr rtlCol="0" anchor="ctr"/>
              <a:lstStyle/>
              <a:p>
                <a:endParaRPr lang="fr-FR" sz="2400" dirty="0">
                  <a:latin typeface="Avenir" panose="020B0503020203020204"/>
                </a:endParaRPr>
              </a:p>
            </p:txBody>
          </p:sp>
          <p:sp>
            <p:nvSpPr>
              <p:cNvPr id="133" name="Forme libre : forme 132">
                <a:extLst>
                  <a:ext uri="{FF2B5EF4-FFF2-40B4-BE49-F238E27FC236}">
                    <a16:creationId xmlns:a16="http://schemas.microsoft.com/office/drawing/2014/main" id="{BF963F23-A958-4FAA-922F-56573EA77C52}"/>
                  </a:ext>
                </a:extLst>
              </p:cNvPr>
              <p:cNvSpPr/>
              <p:nvPr/>
            </p:nvSpPr>
            <p:spPr>
              <a:xfrm>
                <a:off x="5692527" y="3499019"/>
                <a:ext cx="137846" cy="108725"/>
              </a:xfrm>
              <a:custGeom>
                <a:avLst/>
                <a:gdLst>
                  <a:gd name="connsiteX0" fmla="*/ 133978 w 137846"/>
                  <a:gd name="connsiteY0" fmla="*/ 86679 h 108725"/>
                  <a:gd name="connsiteX1" fmla="*/ 136836 w 137846"/>
                  <a:gd name="connsiteY1" fmla="*/ 100395 h 108725"/>
                  <a:gd name="connsiteX2" fmla="*/ 131883 w 137846"/>
                  <a:gd name="connsiteY2" fmla="*/ 108206 h 108725"/>
                  <a:gd name="connsiteX3" fmla="*/ 50825 w 137846"/>
                  <a:gd name="connsiteY3" fmla="*/ 108206 h 108725"/>
                  <a:gd name="connsiteX4" fmla="*/ 42824 w 137846"/>
                  <a:gd name="connsiteY4" fmla="*/ 103539 h 108725"/>
                  <a:gd name="connsiteX5" fmla="*/ -134 w 137846"/>
                  <a:gd name="connsiteY5" fmla="*/ -379 h 108725"/>
                  <a:gd name="connsiteX6" fmla="*/ 73019 w 137846"/>
                  <a:gd name="connsiteY6" fmla="*/ 5622 h 108725"/>
                  <a:gd name="connsiteX7" fmla="*/ 74161 w 137846"/>
                  <a:gd name="connsiteY7" fmla="*/ 5622 h 108725"/>
                  <a:gd name="connsiteX8" fmla="*/ 118072 w 137846"/>
                  <a:gd name="connsiteY8" fmla="*/ 37911 h 108725"/>
                  <a:gd name="connsiteX9" fmla="*/ 133978 w 137846"/>
                  <a:gd name="connsiteY9" fmla="*/ 86679 h 10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846" h="108725">
                    <a:moveTo>
                      <a:pt x="133978" y="86679"/>
                    </a:moveTo>
                    <a:cubicBezTo>
                      <a:pt x="133578" y="91432"/>
                      <a:pt x="134569" y="96195"/>
                      <a:pt x="136836" y="100395"/>
                    </a:cubicBezTo>
                    <a:cubicBezTo>
                      <a:pt x="138265" y="104967"/>
                      <a:pt x="138741" y="108206"/>
                      <a:pt x="131883" y="108206"/>
                    </a:cubicBezTo>
                    <a:cubicBezTo>
                      <a:pt x="104832" y="108206"/>
                      <a:pt x="77781" y="108206"/>
                      <a:pt x="50825" y="108206"/>
                    </a:cubicBezTo>
                    <a:cubicBezTo>
                      <a:pt x="47358" y="108911"/>
                      <a:pt x="43919" y="106901"/>
                      <a:pt x="42824" y="103539"/>
                    </a:cubicBezTo>
                    <a:cubicBezTo>
                      <a:pt x="30766" y="68010"/>
                      <a:pt x="16411" y="33292"/>
                      <a:pt x="-134" y="-379"/>
                    </a:cubicBezTo>
                    <a:lnTo>
                      <a:pt x="73019" y="5622"/>
                    </a:lnTo>
                    <a:lnTo>
                      <a:pt x="74161" y="5622"/>
                    </a:lnTo>
                    <a:cubicBezTo>
                      <a:pt x="99117" y="2478"/>
                      <a:pt x="110737" y="16194"/>
                      <a:pt x="118072" y="37911"/>
                    </a:cubicBezTo>
                    <a:cubicBezTo>
                      <a:pt x="123215" y="54485"/>
                      <a:pt x="129406" y="70106"/>
                      <a:pt x="133978" y="86679"/>
                    </a:cubicBezTo>
                    <a:close/>
                  </a:path>
                </a:pathLst>
              </a:custGeom>
              <a:solidFill>
                <a:srgbClr val="FFFFFF"/>
              </a:solidFill>
              <a:ln w="9525" cap="flat">
                <a:noFill/>
                <a:prstDash val="solid"/>
                <a:miter/>
              </a:ln>
            </p:spPr>
            <p:txBody>
              <a:bodyPr rtlCol="0" anchor="ctr"/>
              <a:lstStyle/>
              <a:p>
                <a:endParaRPr lang="fr-FR" sz="2400" dirty="0">
                  <a:latin typeface="Avenir" panose="020B0503020203020204"/>
                </a:endParaRPr>
              </a:p>
            </p:txBody>
          </p:sp>
          <p:sp>
            <p:nvSpPr>
              <p:cNvPr id="134" name="Forme libre : forme 133">
                <a:extLst>
                  <a:ext uri="{FF2B5EF4-FFF2-40B4-BE49-F238E27FC236}">
                    <a16:creationId xmlns:a16="http://schemas.microsoft.com/office/drawing/2014/main" id="{047C8CC1-FAFF-47BD-A931-06D949C7BA0D}"/>
                  </a:ext>
                </a:extLst>
              </p:cNvPr>
              <p:cNvSpPr/>
              <p:nvPr/>
            </p:nvSpPr>
            <p:spPr>
              <a:xfrm>
                <a:off x="3468379" y="3368998"/>
                <a:ext cx="72232" cy="108685"/>
              </a:xfrm>
              <a:custGeom>
                <a:avLst/>
                <a:gdLst>
                  <a:gd name="connsiteX0" fmla="*/ 6689 w 72232"/>
                  <a:gd name="connsiteY0" fmla="*/ 108307 h 108685"/>
                  <a:gd name="connsiteX1" fmla="*/ 1260 w 72232"/>
                  <a:gd name="connsiteY1" fmla="*/ 6294 h 108685"/>
                  <a:gd name="connsiteX2" fmla="*/ 9261 w 72232"/>
                  <a:gd name="connsiteY2" fmla="*/ -278 h 108685"/>
                  <a:gd name="connsiteX3" fmla="*/ 61363 w 72232"/>
                  <a:gd name="connsiteY3" fmla="*/ 5151 h 108685"/>
                  <a:gd name="connsiteX4" fmla="*/ 71364 w 72232"/>
                  <a:gd name="connsiteY4" fmla="*/ 16581 h 108685"/>
                  <a:gd name="connsiteX5" fmla="*/ 6689 w 72232"/>
                  <a:gd name="connsiteY5" fmla="*/ 108307 h 10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232" h="108685">
                    <a:moveTo>
                      <a:pt x="6689" y="108307"/>
                    </a:moveTo>
                    <a:cubicBezTo>
                      <a:pt x="98" y="74721"/>
                      <a:pt x="-1731" y="40384"/>
                      <a:pt x="1260" y="6294"/>
                    </a:cubicBezTo>
                    <a:cubicBezTo>
                      <a:pt x="1927" y="960"/>
                      <a:pt x="3927" y="-850"/>
                      <a:pt x="9261" y="-278"/>
                    </a:cubicBezTo>
                    <a:cubicBezTo>
                      <a:pt x="26692" y="1627"/>
                      <a:pt x="44027" y="3151"/>
                      <a:pt x="61363" y="5151"/>
                    </a:cubicBezTo>
                    <a:cubicBezTo>
                      <a:pt x="67840" y="5913"/>
                      <a:pt x="74317" y="8199"/>
                      <a:pt x="71364" y="16581"/>
                    </a:cubicBezTo>
                    <a:cubicBezTo>
                      <a:pt x="57553" y="51938"/>
                      <a:pt x="35359" y="83418"/>
                      <a:pt x="6689" y="108307"/>
                    </a:cubicBezTo>
                    <a:close/>
                  </a:path>
                </a:pathLst>
              </a:custGeom>
              <a:solidFill>
                <a:srgbClr val="FFFFFF"/>
              </a:solidFill>
              <a:ln w="9525" cap="flat">
                <a:noFill/>
                <a:prstDash val="solid"/>
                <a:miter/>
              </a:ln>
            </p:spPr>
            <p:txBody>
              <a:bodyPr rtlCol="0" anchor="ctr"/>
              <a:lstStyle/>
              <a:p>
                <a:endParaRPr lang="fr-FR" sz="2400" dirty="0">
                  <a:latin typeface="Avenir" panose="020B0503020203020204"/>
                </a:endParaRPr>
              </a:p>
            </p:txBody>
          </p:sp>
          <p:sp>
            <p:nvSpPr>
              <p:cNvPr id="135" name="Forme libre : forme 134">
                <a:extLst>
                  <a:ext uri="{FF2B5EF4-FFF2-40B4-BE49-F238E27FC236}">
                    <a16:creationId xmlns:a16="http://schemas.microsoft.com/office/drawing/2014/main" id="{4EE07B5C-BF82-4062-8C56-186FC05FB826}"/>
                  </a:ext>
                </a:extLst>
              </p:cNvPr>
              <p:cNvSpPr/>
              <p:nvPr/>
            </p:nvSpPr>
            <p:spPr>
              <a:xfrm>
                <a:off x="3751797" y="3629938"/>
                <a:ext cx="221934" cy="221935"/>
              </a:xfrm>
              <a:custGeom>
                <a:avLst/>
                <a:gdLst>
                  <a:gd name="connsiteX0" fmla="*/ 114082 w 221934"/>
                  <a:gd name="connsiteY0" fmla="*/ 221508 h 221935"/>
                  <a:gd name="connsiteX1" fmla="*/ -85 w 221934"/>
                  <a:gd name="connsiteY1" fmla="*/ 113838 h 221935"/>
                  <a:gd name="connsiteX2" fmla="*/ 107576 w 221934"/>
                  <a:gd name="connsiteY2" fmla="*/ -329 h 221935"/>
                  <a:gd name="connsiteX3" fmla="*/ 114082 w 221934"/>
                  <a:gd name="connsiteY3" fmla="*/ -329 h 221935"/>
                  <a:gd name="connsiteX4" fmla="*/ 221752 w 221934"/>
                  <a:gd name="connsiteY4" fmla="*/ 113838 h 221935"/>
                  <a:gd name="connsiteX5" fmla="*/ 114082 w 221934"/>
                  <a:gd name="connsiteY5" fmla="*/ 221508 h 221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4" h="221935">
                    <a:moveTo>
                      <a:pt x="114082" y="221508"/>
                    </a:moveTo>
                    <a:cubicBezTo>
                      <a:pt x="52826" y="223299"/>
                      <a:pt x="1706" y="175102"/>
                      <a:pt x="-85" y="113838"/>
                    </a:cubicBezTo>
                    <a:cubicBezTo>
                      <a:pt x="-1885" y="52582"/>
                      <a:pt x="46321" y="1462"/>
                      <a:pt x="107576" y="-329"/>
                    </a:cubicBezTo>
                    <a:cubicBezTo>
                      <a:pt x="109748" y="-396"/>
                      <a:pt x="111920" y="-396"/>
                      <a:pt x="114082" y="-329"/>
                    </a:cubicBezTo>
                    <a:cubicBezTo>
                      <a:pt x="175337" y="1462"/>
                      <a:pt x="223543" y="52582"/>
                      <a:pt x="221752" y="113838"/>
                    </a:cubicBezTo>
                    <a:cubicBezTo>
                      <a:pt x="220028" y="172578"/>
                      <a:pt x="172813" y="219784"/>
                      <a:pt x="114082" y="221508"/>
                    </a:cubicBezTo>
                    <a:close/>
                  </a:path>
                </a:pathLst>
              </a:custGeom>
              <a:solidFill>
                <a:srgbClr val="1F295C"/>
              </a:solidFill>
              <a:ln w="9525" cap="flat">
                <a:noFill/>
                <a:prstDash val="solid"/>
                <a:miter/>
              </a:ln>
            </p:spPr>
            <p:txBody>
              <a:bodyPr rtlCol="0" anchor="ctr"/>
              <a:lstStyle/>
              <a:p>
                <a:endParaRPr lang="fr-FR" sz="2400" dirty="0">
                  <a:latin typeface="Avenir" panose="020B0503020203020204"/>
                </a:endParaRPr>
              </a:p>
            </p:txBody>
          </p:sp>
          <p:sp>
            <p:nvSpPr>
              <p:cNvPr id="136" name="Forme libre : forme 135">
                <a:extLst>
                  <a:ext uri="{FF2B5EF4-FFF2-40B4-BE49-F238E27FC236}">
                    <a16:creationId xmlns:a16="http://schemas.microsoft.com/office/drawing/2014/main" id="{6D3792FA-A277-42E0-97A8-C4160E96F749}"/>
                  </a:ext>
                </a:extLst>
              </p:cNvPr>
              <p:cNvSpPr/>
              <p:nvPr/>
            </p:nvSpPr>
            <p:spPr>
              <a:xfrm>
                <a:off x="5275998" y="3630083"/>
                <a:ext cx="221551" cy="221551"/>
              </a:xfrm>
              <a:custGeom>
                <a:avLst/>
                <a:gdLst>
                  <a:gd name="connsiteX0" fmla="*/ 221418 w 221551"/>
                  <a:gd name="connsiteY0" fmla="*/ 110587 h 221551"/>
                  <a:gd name="connsiteX1" fmla="*/ 110452 w 221551"/>
                  <a:gd name="connsiteY1" fmla="*/ 221172 h 221551"/>
                  <a:gd name="connsiteX2" fmla="*/ -134 w 221551"/>
                  <a:gd name="connsiteY2" fmla="*/ 110206 h 221551"/>
                  <a:gd name="connsiteX3" fmla="*/ 110166 w 221551"/>
                  <a:gd name="connsiteY3" fmla="*/ -379 h 221551"/>
                  <a:gd name="connsiteX4" fmla="*/ 221418 w 221551"/>
                  <a:gd name="connsiteY4" fmla="*/ 110492 h 221551"/>
                  <a:gd name="connsiteX5" fmla="*/ 221418 w 221551"/>
                  <a:gd name="connsiteY5" fmla="*/ 110587 h 22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551" h="221551">
                    <a:moveTo>
                      <a:pt x="221418" y="110587"/>
                    </a:moveTo>
                    <a:cubicBezTo>
                      <a:pt x="221313" y="171766"/>
                      <a:pt x="171631" y="221277"/>
                      <a:pt x="110452" y="221172"/>
                    </a:cubicBezTo>
                    <a:cubicBezTo>
                      <a:pt x="49272" y="221068"/>
                      <a:pt x="-238" y="171385"/>
                      <a:pt x="-134" y="110206"/>
                    </a:cubicBezTo>
                    <a:cubicBezTo>
                      <a:pt x="-29" y="49284"/>
                      <a:pt x="49244" y="-122"/>
                      <a:pt x="110166" y="-379"/>
                    </a:cubicBezTo>
                    <a:cubicBezTo>
                      <a:pt x="171507" y="-484"/>
                      <a:pt x="221313" y="49151"/>
                      <a:pt x="221418" y="110492"/>
                    </a:cubicBezTo>
                    <a:cubicBezTo>
                      <a:pt x="221418" y="110521"/>
                      <a:pt x="221418" y="110559"/>
                      <a:pt x="221418" y="110587"/>
                    </a:cubicBezTo>
                    <a:close/>
                  </a:path>
                </a:pathLst>
              </a:custGeom>
              <a:solidFill>
                <a:srgbClr val="1F295C"/>
              </a:solidFill>
              <a:ln w="9525" cap="flat">
                <a:noFill/>
                <a:prstDash val="solid"/>
                <a:miter/>
              </a:ln>
            </p:spPr>
            <p:txBody>
              <a:bodyPr rtlCol="0" anchor="ctr"/>
              <a:lstStyle/>
              <a:p>
                <a:endParaRPr lang="fr-FR" sz="2400" dirty="0">
                  <a:latin typeface="Avenir" panose="020B0503020203020204"/>
                </a:endParaRPr>
              </a:p>
            </p:txBody>
          </p:sp>
        </p:grpSp>
        <p:grpSp>
          <p:nvGrpSpPr>
            <p:cNvPr id="84" name="Groupe 83">
              <a:extLst>
                <a:ext uri="{FF2B5EF4-FFF2-40B4-BE49-F238E27FC236}">
                  <a16:creationId xmlns:a16="http://schemas.microsoft.com/office/drawing/2014/main" id="{486E2191-82B2-44E2-A3C6-4C243804FA30}"/>
                </a:ext>
              </a:extLst>
            </p:cNvPr>
            <p:cNvGrpSpPr/>
            <p:nvPr/>
          </p:nvGrpSpPr>
          <p:grpSpPr>
            <a:xfrm>
              <a:off x="3171662" y="4433955"/>
              <a:ext cx="1249724" cy="730856"/>
              <a:chOff x="1627522" y="2067831"/>
              <a:chExt cx="1312144" cy="848175"/>
            </a:xfrm>
          </p:grpSpPr>
          <p:sp>
            <p:nvSpPr>
              <p:cNvPr id="120" name="Freeform 22">
                <a:extLst>
                  <a:ext uri="{FF2B5EF4-FFF2-40B4-BE49-F238E27FC236}">
                    <a16:creationId xmlns:a16="http://schemas.microsoft.com/office/drawing/2014/main" id="{D0FC79DC-FDC3-42C2-9D41-542B31C597CC}"/>
                  </a:ext>
                </a:extLst>
              </p:cNvPr>
              <p:cNvSpPr>
                <a:spLocks noEditPoints="1"/>
              </p:cNvSpPr>
              <p:nvPr/>
            </p:nvSpPr>
            <p:spPr bwMode="auto">
              <a:xfrm>
                <a:off x="1627522" y="2067831"/>
                <a:ext cx="1312144" cy="848175"/>
              </a:xfrm>
              <a:custGeom>
                <a:avLst/>
                <a:gdLst>
                  <a:gd name="T0" fmla="*/ 914123 w 368"/>
                  <a:gd name="T1" fmla="*/ 288580 h 265"/>
                  <a:gd name="T2" fmla="*/ 601235 w 368"/>
                  <a:gd name="T3" fmla="*/ 0 h 265"/>
                  <a:gd name="T4" fmla="*/ 312888 w 368"/>
                  <a:gd name="T5" fmla="*/ 184200 h 265"/>
                  <a:gd name="T6" fmla="*/ 263807 w 368"/>
                  <a:gd name="T7" fmla="*/ 178060 h 265"/>
                  <a:gd name="T8" fmla="*/ 107363 w 368"/>
                  <a:gd name="T9" fmla="*/ 334630 h 265"/>
                  <a:gd name="T10" fmla="*/ 113499 w 368"/>
                  <a:gd name="T11" fmla="*/ 386820 h 265"/>
                  <a:gd name="T12" fmla="*/ 0 w 368"/>
                  <a:gd name="T13" fmla="*/ 583301 h 265"/>
                  <a:gd name="T14" fmla="*/ 230065 w 368"/>
                  <a:gd name="T15" fmla="*/ 813551 h 265"/>
                  <a:gd name="T16" fmla="*/ 230065 w 368"/>
                  <a:gd name="T17" fmla="*/ 813551 h 265"/>
                  <a:gd name="T18" fmla="*/ 865043 w 368"/>
                  <a:gd name="T19" fmla="*/ 813551 h 265"/>
                  <a:gd name="T20" fmla="*/ 865043 w 368"/>
                  <a:gd name="T21" fmla="*/ 813551 h 265"/>
                  <a:gd name="T22" fmla="*/ 1128850 w 368"/>
                  <a:gd name="T23" fmla="*/ 546461 h 265"/>
                  <a:gd name="T24" fmla="*/ 914123 w 368"/>
                  <a:gd name="T25" fmla="*/ 288580 h 265"/>
                  <a:gd name="T26" fmla="*/ 865043 w 368"/>
                  <a:gd name="T27" fmla="*/ 742941 h 265"/>
                  <a:gd name="T28" fmla="*/ 865043 w 368"/>
                  <a:gd name="T29" fmla="*/ 742941 h 265"/>
                  <a:gd name="T30" fmla="*/ 230065 w 368"/>
                  <a:gd name="T31" fmla="*/ 742941 h 265"/>
                  <a:gd name="T32" fmla="*/ 70553 w 368"/>
                  <a:gd name="T33" fmla="*/ 583301 h 265"/>
                  <a:gd name="T34" fmla="*/ 150309 w 368"/>
                  <a:gd name="T35" fmla="*/ 445151 h 265"/>
                  <a:gd name="T36" fmla="*/ 180984 w 368"/>
                  <a:gd name="T37" fmla="*/ 362260 h 265"/>
                  <a:gd name="T38" fmla="*/ 177917 w 368"/>
                  <a:gd name="T39" fmla="*/ 334630 h 265"/>
                  <a:gd name="T40" fmla="*/ 263807 w 368"/>
                  <a:gd name="T41" fmla="*/ 248670 h 265"/>
                  <a:gd name="T42" fmla="*/ 312888 w 368"/>
                  <a:gd name="T43" fmla="*/ 254810 h 265"/>
                  <a:gd name="T44" fmla="*/ 377306 w 368"/>
                  <a:gd name="T45" fmla="*/ 214900 h 265"/>
                  <a:gd name="T46" fmla="*/ 601235 w 368"/>
                  <a:gd name="T47" fmla="*/ 70610 h 265"/>
                  <a:gd name="T48" fmla="*/ 843570 w 368"/>
                  <a:gd name="T49" fmla="*/ 294720 h 265"/>
                  <a:gd name="T50" fmla="*/ 901853 w 368"/>
                  <a:gd name="T51" fmla="*/ 356120 h 265"/>
                  <a:gd name="T52" fmla="*/ 1058297 w 368"/>
                  <a:gd name="T53" fmla="*/ 546461 h 265"/>
                  <a:gd name="T54" fmla="*/ 865043 w 368"/>
                  <a:gd name="T55" fmla="*/ 742941 h 26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accent4"/>
              </a:solidFill>
              <a:ln w="9525">
                <a:noFill/>
                <a:round/>
                <a:headEnd/>
                <a:tailEnd/>
              </a:ln>
            </p:spPr>
            <p:txBody>
              <a:bodyPr/>
              <a:lstStyle/>
              <a:p>
                <a:endParaRPr lang="fr-FR" sz="4800" dirty="0">
                  <a:latin typeface="Avenir" panose="020B0503020203020204"/>
                </a:endParaRPr>
              </a:p>
            </p:txBody>
          </p:sp>
          <p:sp>
            <p:nvSpPr>
              <p:cNvPr id="121" name="ZoneTexte 120">
                <a:extLst>
                  <a:ext uri="{FF2B5EF4-FFF2-40B4-BE49-F238E27FC236}">
                    <a16:creationId xmlns:a16="http://schemas.microsoft.com/office/drawing/2014/main" id="{F3FC4AB0-F54C-4F9A-A684-9EB721A46DCA}"/>
                  </a:ext>
                </a:extLst>
              </p:cNvPr>
              <p:cNvSpPr txBox="1"/>
              <p:nvPr/>
            </p:nvSpPr>
            <p:spPr>
              <a:xfrm flipH="1">
                <a:off x="1806737" y="2362410"/>
                <a:ext cx="993675" cy="416638"/>
              </a:xfrm>
              <a:prstGeom prst="rect">
                <a:avLst/>
              </a:prstGeom>
              <a:noFill/>
            </p:spPr>
            <p:txBody>
              <a:bodyPr wrap="square" rtlCol="0">
                <a:spAutoFit/>
              </a:bodyPr>
              <a:lstStyle/>
              <a:p>
                <a:r>
                  <a:rPr lang="fr-FR" sz="1733" dirty="0">
                    <a:solidFill>
                      <a:schemeClr val="bg1"/>
                    </a:solidFill>
                    <a:latin typeface="Avenir" panose="020B0503020203020204"/>
                  </a:rPr>
                  <a:t>Cloud</a:t>
                </a:r>
              </a:p>
            </p:txBody>
          </p:sp>
        </p:grpSp>
        <p:pic>
          <p:nvPicPr>
            <p:cNvPr id="85" name="Graphique 84">
              <a:extLst>
                <a:ext uri="{FF2B5EF4-FFF2-40B4-BE49-F238E27FC236}">
                  <a16:creationId xmlns:a16="http://schemas.microsoft.com/office/drawing/2014/main" id="{DC3E42D5-0650-487A-A020-AEA1D9BC512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364628" y="4487396"/>
              <a:ext cx="999360" cy="1153977"/>
            </a:xfrm>
            <a:prstGeom prst="rect">
              <a:avLst/>
            </a:prstGeom>
          </p:spPr>
        </p:pic>
        <p:pic>
          <p:nvPicPr>
            <p:cNvPr id="86" name="Graphique 85">
              <a:extLst>
                <a:ext uri="{FF2B5EF4-FFF2-40B4-BE49-F238E27FC236}">
                  <a16:creationId xmlns:a16="http://schemas.microsoft.com/office/drawing/2014/main" id="{4FFEEEE2-1EEB-417F-86C9-9525B6E98EA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46603" y="2467300"/>
              <a:ext cx="1440981" cy="925907"/>
            </a:xfrm>
            <a:prstGeom prst="rect">
              <a:avLst/>
            </a:prstGeom>
          </p:spPr>
        </p:pic>
        <p:grpSp>
          <p:nvGrpSpPr>
            <p:cNvPr id="87" name="Groupe 86">
              <a:extLst>
                <a:ext uri="{FF2B5EF4-FFF2-40B4-BE49-F238E27FC236}">
                  <a16:creationId xmlns:a16="http://schemas.microsoft.com/office/drawing/2014/main" id="{9BBEEC0C-E456-436B-A155-79313BA3169D}"/>
                </a:ext>
              </a:extLst>
            </p:cNvPr>
            <p:cNvGrpSpPr/>
            <p:nvPr/>
          </p:nvGrpSpPr>
          <p:grpSpPr>
            <a:xfrm>
              <a:off x="1166543" y="2177398"/>
              <a:ext cx="1373092" cy="1808736"/>
              <a:chOff x="6109471" y="1618555"/>
              <a:chExt cx="1852719" cy="2440532"/>
            </a:xfrm>
          </p:grpSpPr>
          <p:sp>
            <p:nvSpPr>
              <p:cNvPr id="118" name="ZoneTexte 117">
                <a:extLst>
                  <a:ext uri="{FF2B5EF4-FFF2-40B4-BE49-F238E27FC236}">
                    <a16:creationId xmlns:a16="http://schemas.microsoft.com/office/drawing/2014/main" id="{505131DA-ECBF-4326-A473-9AA2A7552BAF}"/>
                  </a:ext>
                </a:extLst>
              </p:cNvPr>
              <p:cNvSpPr txBox="1"/>
              <p:nvPr/>
            </p:nvSpPr>
            <p:spPr>
              <a:xfrm flipH="1">
                <a:off x="6109471" y="3214850"/>
                <a:ext cx="1852719" cy="844237"/>
              </a:xfrm>
              <a:prstGeom prst="rect">
                <a:avLst/>
              </a:prstGeom>
              <a:noFill/>
            </p:spPr>
            <p:txBody>
              <a:bodyPr wrap="square" rtlCol="0">
                <a:spAutoFit/>
              </a:bodyPr>
              <a:lstStyle/>
              <a:p>
                <a:pPr algn="ctr"/>
                <a:r>
                  <a:rPr lang="fr-FR" sz="1733" dirty="0">
                    <a:solidFill>
                      <a:schemeClr val="bg1"/>
                    </a:solidFill>
                    <a:latin typeface="Avenir" panose="020B0503020203020204"/>
                  </a:rPr>
                  <a:t>Smart </a:t>
                </a:r>
              </a:p>
              <a:p>
                <a:pPr algn="ctr"/>
                <a:r>
                  <a:rPr lang="fr-FR" sz="1733" dirty="0">
                    <a:solidFill>
                      <a:schemeClr val="bg1"/>
                    </a:solidFill>
                    <a:latin typeface="Avenir" panose="020B0503020203020204"/>
                  </a:rPr>
                  <a:t>Building</a:t>
                </a:r>
              </a:p>
            </p:txBody>
          </p:sp>
          <p:sp>
            <p:nvSpPr>
              <p:cNvPr id="119" name="Freeform 10">
                <a:extLst>
                  <a:ext uri="{FF2B5EF4-FFF2-40B4-BE49-F238E27FC236}">
                    <a16:creationId xmlns:a16="http://schemas.microsoft.com/office/drawing/2014/main" id="{E2F0E8F1-FE60-45AE-A55E-087BAEA6AACB}"/>
                  </a:ext>
                </a:extLst>
              </p:cNvPr>
              <p:cNvSpPr>
                <a:spLocks noEditPoints="1"/>
              </p:cNvSpPr>
              <p:nvPr/>
            </p:nvSpPr>
            <p:spPr bwMode="auto">
              <a:xfrm>
                <a:off x="6798464" y="1618555"/>
                <a:ext cx="380712" cy="568047"/>
              </a:xfrm>
              <a:custGeom>
                <a:avLst/>
                <a:gdLst>
                  <a:gd name="T0" fmla="*/ 89 w 179"/>
                  <a:gd name="T1" fmla="*/ 0 h 269"/>
                  <a:gd name="T2" fmla="*/ 0 w 179"/>
                  <a:gd name="T3" fmla="*/ 89 h 269"/>
                  <a:gd name="T4" fmla="*/ 89 w 179"/>
                  <a:gd name="T5" fmla="*/ 269 h 269"/>
                  <a:gd name="T6" fmla="*/ 179 w 179"/>
                  <a:gd name="T7" fmla="*/ 89 h 269"/>
                  <a:gd name="T8" fmla="*/ 89 w 179"/>
                  <a:gd name="T9" fmla="*/ 0 h 269"/>
                  <a:gd name="T10" fmla="*/ 89 w 179"/>
                  <a:gd name="T11" fmla="*/ 26 h 269"/>
                  <a:gd name="T12" fmla="*/ 154 w 179"/>
                  <a:gd name="T13" fmla="*/ 91 h 269"/>
                  <a:gd name="T14" fmla="*/ 89 w 179"/>
                  <a:gd name="T15" fmla="*/ 156 h 269"/>
                  <a:gd name="T16" fmla="*/ 24 w 179"/>
                  <a:gd name="T17" fmla="*/ 91 h 269"/>
                  <a:gd name="T18" fmla="*/ 89 w 179"/>
                  <a:gd name="T19" fmla="*/ 26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269">
                    <a:moveTo>
                      <a:pt x="89" y="0"/>
                    </a:moveTo>
                    <a:cubicBezTo>
                      <a:pt x="40" y="0"/>
                      <a:pt x="0" y="40"/>
                      <a:pt x="0" y="89"/>
                    </a:cubicBezTo>
                    <a:cubicBezTo>
                      <a:pt x="0" y="132"/>
                      <a:pt x="64" y="269"/>
                      <a:pt x="89" y="269"/>
                    </a:cubicBezTo>
                    <a:cubicBezTo>
                      <a:pt x="115" y="269"/>
                      <a:pt x="179" y="132"/>
                      <a:pt x="179" y="89"/>
                    </a:cubicBezTo>
                    <a:cubicBezTo>
                      <a:pt x="179" y="40"/>
                      <a:pt x="139" y="0"/>
                      <a:pt x="89" y="0"/>
                    </a:cubicBezTo>
                    <a:close/>
                    <a:moveTo>
                      <a:pt x="89" y="26"/>
                    </a:moveTo>
                    <a:cubicBezTo>
                      <a:pt x="125" y="26"/>
                      <a:pt x="154" y="55"/>
                      <a:pt x="154" y="91"/>
                    </a:cubicBezTo>
                    <a:cubicBezTo>
                      <a:pt x="154" y="127"/>
                      <a:pt x="125" y="156"/>
                      <a:pt x="89" y="156"/>
                    </a:cubicBezTo>
                    <a:cubicBezTo>
                      <a:pt x="54" y="156"/>
                      <a:pt x="24" y="127"/>
                      <a:pt x="24" y="91"/>
                    </a:cubicBezTo>
                    <a:cubicBezTo>
                      <a:pt x="24" y="55"/>
                      <a:pt x="54" y="26"/>
                      <a:pt x="89" y="26"/>
                    </a:cubicBezTo>
                    <a:close/>
                  </a:path>
                </a:pathLst>
              </a:custGeom>
              <a:solidFill>
                <a:schemeClr val="accent1"/>
              </a:solidFill>
              <a:ln>
                <a:noFill/>
              </a:ln>
              <a:effectLst>
                <a:outerShdw blurRad="76200" dir="18900000" sy="23000" kx="-1200000" algn="bl" rotWithShape="0">
                  <a:prstClr val="black">
                    <a:alpha val="20000"/>
                  </a:prstClr>
                </a:outerShdw>
              </a:effectLst>
            </p:spPr>
            <p:txBody>
              <a:bodyPr/>
              <a:lstStyle/>
              <a:p>
                <a:pPr>
                  <a:defRPr/>
                </a:pPr>
                <a:endParaRPr lang="fr-FR" sz="4800" dirty="0">
                  <a:latin typeface="Avenir" panose="020B0503020203020204"/>
                </a:endParaRPr>
              </a:p>
            </p:txBody>
          </p:sp>
        </p:grpSp>
        <p:sp>
          <p:nvSpPr>
            <p:cNvPr id="88" name="ZoneTexte 87">
              <a:extLst>
                <a:ext uri="{FF2B5EF4-FFF2-40B4-BE49-F238E27FC236}">
                  <a16:creationId xmlns:a16="http://schemas.microsoft.com/office/drawing/2014/main" id="{D65C8D0B-898A-4A53-B9B7-C0D07E54AA46}"/>
                </a:ext>
              </a:extLst>
            </p:cNvPr>
            <p:cNvSpPr txBox="1"/>
            <p:nvPr/>
          </p:nvSpPr>
          <p:spPr>
            <a:xfrm flipH="1">
              <a:off x="9423175" y="5713575"/>
              <a:ext cx="2457519" cy="892360"/>
            </a:xfrm>
            <a:prstGeom prst="rect">
              <a:avLst/>
            </a:prstGeom>
            <a:noFill/>
          </p:spPr>
          <p:txBody>
            <a:bodyPr wrap="square" rtlCol="0">
              <a:spAutoFit/>
            </a:bodyPr>
            <a:lstStyle/>
            <a:p>
              <a:pPr algn="ctr"/>
              <a:r>
                <a:rPr lang="fr-FR" sz="1733" dirty="0">
                  <a:solidFill>
                    <a:schemeClr val="bg1"/>
                  </a:solidFill>
                  <a:latin typeface="Avenir" panose="020B0503020203020204"/>
                </a:rPr>
                <a:t>Work From Home (WFH)</a:t>
              </a:r>
            </a:p>
            <a:p>
              <a:pPr algn="ctr"/>
              <a:r>
                <a:rPr lang="fr-FR" sz="1733" dirty="0">
                  <a:solidFill>
                    <a:schemeClr val="bg1"/>
                  </a:solidFill>
                  <a:latin typeface="Avenir" panose="020B0503020203020204"/>
                </a:rPr>
                <a:t>Endpoint</a:t>
              </a:r>
            </a:p>
          </p:txBody>
        </p:sp>
        <p:pic>
          <p:nvPicPr>
            <p:cNvPr id="89" name="Graphique 88">
              <a:extLst>
                <a:ext uri="{FF2B5EF4-FFF2-40B4-BE49-F238E27FC236}">
                  <a16:creationId xmlns:a16="http://schemas.microsoft.com/office/drawing/2014/main" id="{2FCD55F5-2800-47BE-BDDC-71763BD27F8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798659" y="4888812"/>
              <a:ext cx="1254632" cy="769349"/>
            </a:xfrm>
            <a:prstGeom prst="rect">
              <a:avLst/>
            </a:prstGeom>
          </p:spPr>
        </p:pic>
        <p:sp>
          <p:nvSpPr>
            <p:cNvPr id="90" name="ZoneTexte 89">
              <a:extLst>
                <a:ext uri="{FF2B5EF4-FFF2-40B4-BE49-F238E27FC236}">
                  <a16:creationId xmlns:a16="http://schemas.microsoft.com/office/drawing/2014/main" id="{DEB4C851-C969-4DFB-862B-0958A255B403}"/>
                </a:ext>
              </a:extLst>
            </p:cNvPr>
            <p:cNvSpPr txBox="1"/>
            <p:nvPr/>
          </p:nvSpPr>
          <p:spPr>
            <a:xfrm flipH="1">
              <a:off x="9715687" y="3437010"/>
              <a:ext cx="1536753" cy="931018"/>
            </a:xfrm>
            <a:prstGeom prst="rect">
              <a:avLst/>
            </a:prstGeom>
            <a:noFill/>
          </p:spPr>
          <p:txBody>
            <a:bodyPr wrap="square" rtlCol="0">
              <a:spAutoFit/>
            </a:bodyPr>
            <a:lstStyle/>
            <a:p>
              <a:pPr algn="ctr"/>
              <a:r>
                <a:rPr lang="fr-FR" sz="1733" dirty="0" err="1">
                  <a:solidFill>
                    <a:schemeClr val="bg1"/>
                  </a:solidFill>
                  <a:latin typeface="Avenir" panose="020B0503020203020204"/>
                </a:rPr>
                <a:t>Remote</a:t>
              </a:r>
              <a:r>
                <a:rPr lang="fr-FR" sz="1733" dirty="0">
                  <a:solidFill>
                    <a:schemeClr val="bg1"/>
                  </a:solidFill>
                  <a:latin typeface="Avenir" panose="020B0503020203020204"/>
                </a:rPr>
                <a:t> </a:t>
              </a:r>
              <a:r>
                <a:rPr lang="fr-FR" sz="1733" dirty="0" err="1">
                  <a:solidFill>
                    <a:schemeClr val="bg1"/>
                  </a:solidFill>
                  <a:latin typeface="Avenir" panose="020B0503020203020204"/>
                </a:rPr>
                <a:t>access</a:t>
              </a:r>
              <a:endParaRPr lang="fr-FR" sz="1733" dirty="0">
                <a:solidFill>
                  <a:schemeClr val="bg1"/>
                </a:solidFill>
                <a:latin typeface="Avenir" panose="020B0503020203020204"/>
              </a:endParaRPr>
            </a:p>
          </p:txBody>
        </p:sp>
        <p:grpSp>
          <p:nvGrpSpPr>
            <p:cNvPr id="91" name="Groupe 90">
              <a:extLst>
                <a:ext uri="{FF2B5EF4-FFF2-40B4-BE49-F238E27FC236}">
                  <a16:creationId xmlns:a16="http://schemas.microsoft.com/office/drawing/2014/main" id="{A7635DBC-169F-4E9B-96C5-84AB09C8A578}"/>
                </a:ext>
              </a:extLst>
            </p:cNvPr>
            <p:cNvGrpSpPr/>
            <p:nvPr/>
          </p:nvGrpSpPr>
          <p:grpSpPr>
            <a:xfrm>
              <a:off x="9333349" y="2571055"/>
              <a:ext cx="1258499" cy="998919"/>
              <a:chOff x="6243796" y="3047343"/>
              <a:chExt cx="1451821" cy="1152366"/>
            </a:xfrm>
          </p:grpSpPr>
          <p:cxnSp>
            <p:nvCxnSpPr>
              <p:cNvPr id="107" name="Straight Connector 723">
                <a:extLst>
                  <a:ext uri="{FF2B5EF4-FFF2-40B4-BE49-F238E27FC236}">
                    <a16:creationId xmlns:a16="http://schemas.microsoft.com/office/drawing/2014/main" id="{6229FEBE-6A77-4CBF-B0D6-A6BC8E52EB23}"/>
                  </a:ext>
                </a:extLst>
              </p:cNvPr>
              <p:cNvCxnSpPr>
                <a:cxnSpLocks/>
              </p:cNvCxnSpPr>
              <p:nvPr/>
            </p:nvCxnSpPr>
            <p:spPr>
              <a:xfrm flipH="1" flipV="1">
                <a:off x="6415799" y="3236165"/>
                <a:ext cx="1096442" cy="288149"/>
              </a:xfrm>
              <a:prstGeom prst="line">
                <a:avLst/>
              </a:prstGeom>
              <a:ln w="6350">
                <a:solidFill>
                  <a:srgbClr val="8CB6D9"/>
                </a:solidFill>
                <a:prstDash val="sysDash"/>
              </a:ln>
            </p:spPr>
            <p:style>
              <a:lnRef idx="1">
                <a:schemeClr val="accent1"/>
              </a:lnRef>
              <a:fillRef idx="0">
                <a:schemeClr val="accent1"/>
              </a:fillRef>
              <a:effectRef idx="0">
                <a:schemeClr val="accent1"/>
              </a:effectRef>
              <a:fontRef idx="minor">
                <a:schemeClr val="tx1"/>
              </a:fontRef>
            </p:style>
          </p:cxnSp>
          <p:cxnSp>
            <p:nvCxnSpPr>
              <p:cNvPr id="108" name="Straight Connector 723">
                <a:extLst>
                  <a:ext uri="{FF2B5EF4-FFF2-40B4-BE49-F238E27FC236}">
                    <a16:creationId xmlns:a16="http://schemas.microsoft.com/office/drawing/2014/main" id="{61E6B798-B636-4A6B-9D6D-482A1AC793BC}"/>
                  </a:ext>
                </a:extLst>
              </p:cNvPr>
              <p:cNvCxnSpPr>
                <a:cxnSpLocks/>
                <a:stCxn id="112" idx="1"/>
              </p:cNvCxnSpPr>
              <p:nvPr/>
            </p:nvCxnSpPr>
            <p:spPr>
              <a:xfrm flipH="1" flipV="1">
                <a:off x="6372633" y="3218383"/>
                <a:ext cx="379110" cy="725254"/>
              </a:xfrm>
              <a:prstGeom prst="line">
                <a:avLst/>
              </a:prstGeom>
              <a:ln w="6350">
                <a:solidFill>
                  <a:srgbClr val="8CB6D9"/>
                </a:solidFill>
                <a:prstDash val="sysDash"/>
              </a:ln>
            </p:spPr>
            <p:style>
              <a:lnRef idx="1">
                <a:schemeClr val="accent1"/>
              </a:lnRef>
              <a:fillRef idx="0">
                <a:schemeClr val="accent1"/>
              </a:fillRef>
              <a:effectRef idx="0">
                <a:schemeClr val="accent1"/>
              </a:effectRef>
              <a:fontRef idx="minor">
                <a:schemeClr val="tx1"/>
              </a:fontRef>
            </p:style>
          </p:cxnSp>
          <p:grpSp>
            <p:nvGrpSpPr>
              <p:cNvPr id="109" name="Group 717">
                <a:extLst>
                  <a:ext uri="{FF2B5EF4-FFF2-40B4-BE49-F238E27FC236}">
                    <a16:creationId xmlns:a16="http://schemas.microsoft.com/office/drawing/2014/main" id="{691ACB7A-B264-435B-945D-FF482ECCBEED}"/>
                  </a:ext>
                </a:extLst>
              </p:cNvPr>
              <p:cNvGrpSpPr>
                <a:grpSpLocks/>
              </p:cNvGrpSpPr>
              <p:nvPr/>
            </p:nvGrpSpPr>
            <p:grpSpPr bwMode="auto">
              <a:xfrm>
                <a:off x="6243796" y="3047343"/>
                <a:ext cx="370839" cy="370839"/>
                <a:chOff x="6494245" y="3402157"/>
                <a:chExt cx="591859" cy="591859"/>
              </a:xfrm>
            </p:grpSpPr>
            <p:sp>
              <p:nvSpPr>
                <p:cNvPr id="116" name="Oval 718">
                  <a:extLst>
                    <a:ext uri="{FF2B5EF4-FFF2-40B4-BE49-F238E27FC236}">
                      <a16:creationId xmlns:a16="http://schemas.microsoft.com/office/drawing/2014/main" id="{694A5AA0-C3FB-4DA4-861D-CEF58EFDCCE7}"/>
                    </a:ext>
                  </a:extLst>
                </p:cNvPr>
                <p:cNvSpPr/>
                <p:nvPr/>
              </p:nvSpPr>
              <p:spPr>
                <a:xfrm>
                  <a:off x="6630706" y="3538618"/>
                  <a:ext cx="318938" cy="3189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sp>
              <p:nvSpPr>
                <p:cNvPr id="117" name="Oval 719">
                  <a:extLst>
                    <a:ext uri="{FF2B5EF4-FFF2-40B4-BE49-F238E27FC236}">
                      <a16:creationId xmlns:a16="http://schemas.microsoft.com/office/drawing/2014/main" id="{1206FD0C-DF77-4AC5-A480-D1D66EDF2A39}"/>
                    </a:ext>
                  </a:extLst>
                </p:cNvPr>
                <p:cNvSpPr/>
                <p:nvPr/>
              </p:nvSpPr>
              <p:spPr>
                <a:xfrm>
                  <a:off x="6494245" y="3402157"/>
                  <a:ext cx="591859" cy="591859"/>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grpSp>
          <p:grpSp>
            <p:nvGrpSpPr>
              <p:cNvPr id="110" name="Group 720">
                <a:extLst>
                  <a:ext uri="{FF2B5EF4-FFF2-40B4-BE49-F238E27FC236}">
                    <a16:creationId xmlns:a16="http://schemas.microsoft.com/office/drawing/2014/main" id="{145EC830-C230-4993-BB62-CB4C17833B2B}"/>
                  </a:ext>
                </a:extLst>
              </p:cNvPr>
              <p:cNvGrpSpPr>
                <a:grpSpLocks/>
              </p:cNvGrpSpPr>
              <p:nvPr/>
            </p:nvGrpSpPr>
            <p:grpSpPr bwMode="auto">
              <a:xfrm>
                <a:off x="7325773" y="3333802"/>
                <a:ext cx="369844" cy="370838"/>
                <a:chOff x="6494245" y="3402157"/>
                <a:chExt cx="591859" cy="591859"/>
              </a:xfrm>
            </p:grpSpPr>
            <p:sp>
              <p:nvSpPr>
                <p:cNvPr id="114" name="Oval 721">
                  <a:extLst>
                    <a:ext uri="{FF2B5EF4-FFF2-40B4-BE49-F238E27FC236}">
                      <a16:creationId xmlns:a16="http://schemas.microsoft.com/office/drawing/2014/main" id="{B9524207-8F1D-49C5-A11A-567F512CC7FA}"/>
                    </a:ext>
                  </a:extLst>
                </p:cNvPr>
                <p:cNvSpPr/>
                <p:nvPr/>
              </p:nvSpPr>
              <p:spPr>
                <a:xfrm>
                  <a:off x="6631073" y="3538618"/>
                  <a:ext cx="318204" cy="3189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sp>
              <p:nvSpPr>
                <p:cNvPr id="115" name="Oval 722">
                  <a:extLst>
                    <a:ext uri="{FF2B5EF4-FFF2-40B4-BE49-F238E27FC236}">
                      <a16:creationId xmlns:a16="http://schemas.microsoft.com/office/drawing/2014/main" id="{413247E0-DEE3-4AC8-B813-DD286F2FB195}"/>
                    </a:ext>
                  </a:extLst>
                </p:cNvPr>
                <p:cNvSpPr/>
                <p:nvPr/>
              </p:nvSpPr>
              <p:spPr>
                <a:xfrm>
                  <a:off x="6494245" y="3402157"/>
                  <a:ext cx="591859" cy="591859"/>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grpSp>
          <p:grpSp>
            <p:nvGrpSpPr>
              <p:cNvPr id="111" name="Group 725">
                <a:extLst>
                  <a:ext uri="{FF2B5EF4-FFF2-40B4-BE49-F238E27FC236}">
                    <a16:creationId xmlns:a16="http://schemas.microsoft.com/office/drawing/2014/main" id="{97C81EE4-EE98-472F-A0BD-2F9DA1AAF22C}"/>
                  </a:ext>
                </a:extLst>
              </p:cNvPr>
              <p:cNvGrpSpPr>
                <a:grpSpLocks/>
              </p:cNvGrpSpPr>
              <p:nvPr/>
            </p:nvGrpSpPr>
            <p:grpSpPr bwMode="auto">
              <a:xfrm>
                <a:off x="6636976" y="3828870"/>
                <a:ext cx="370838" cy="370839"/>
                <a:chOff x="6494245" y="3402157"/>
                <a:chExt cx="591859" cy="591859"/>
              </a:xfrm>
            </p:grpSpPr>
            <p:sp>
              <p:nvSpPr>
                <p:cNvPr id="112" name="Oval 726">
                  <a:extLst>
                    <a:ext uri="{FF2B5EF4-FFF2-40B4-BE49-F238E27FC236}">
                      <a16:creationId xmlns:a16="http://schemas.microsoft.com/office/drawing/2014/main" id="{6FBA139A-933C-4C67-9922-D0D09DAA2B34}"/>
                    </a:ext>
                  </a:extLst>
                </p:cNvPr>
                <p:cNvSpPr/>
                <p:nvPr/>
              </p:nvSpPr>
              <p:spPr>
                <a:xfrm>
                  <a:off x="6630706" y="3538618"/>
                  <a:ext cx="318937" cy="318938"/>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sp>
              <p:nvSpPr>
                <p:cNvPr id="113" name="Oval 727">
                  <a:extLst>
                    <a:ext uri="{FF2B5EF4-FFF2-40B4-BE49-F238E27FC236}">
                      <a16:creationId xmlns:a16="http://schemas.microsoft.com/office/drawing/2014/main" id="{0DD981A5-9C07-4E2F-AA99-A282AD300B56}"/>
                    </a:ext>
                  </a:extLst>
                </p:cNvPr>
                <p:cNvSpPr/>
                <p:nvPr/>
              </p:nvSpPr>
              <p:spPr>
                <a:xfrm>
                  <a:off x="6494245" y="3402157"/>
                  <a:ext cx="591859" cy="591859"/>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5400" dirty="0">
                    <a:latin typeface="Avenir" panose="020B0503020203020204"/>
                  </a:endParaRPr>
                </a:p>
              </p:txBody>
            </p:sp>
          </p:grpSp>
        </p:grpSp>
        <p:grpSp>
          <p:nvGrpSpPr>
            <p:cNvPr id="92" name="Groupe 91">
              <a:extLst>
                <a:ext uri="{FF2B5EF4-FFF2-40B4-BE49-F238E27FC236}">
                  <a16:creationId xmlns:a16="http://schemas.microsoft.com/office/drawing/2014/main" id="{CBDBF7FF-6DED-44F3-B3E4-F47FEA90D962}"/>
                </a:ext>
              </a:extLst>
            </p:cNvPr>
            <p:cNvGrpSpPr/>
            <p:nvPr/>
          </p:nvGrpSpPr>
          <p:grpSpPr>
            <a:xfrm>
              <a:off x="8083365" y="3724591"/>
              <a:ext cx="2003088" cy="1110134"/>
              <a:chOff x="7343212" y="6163862"/>
              <a:chExt cx="2702772" cy="1497905"/>
            </a:xfrm>
          </p:grpSpPr>
          <p:pic>
            <p:nvPicPr>
              <p:cNvPr id="105" name="Graphique 104" descr="Internet des objets">
                <a:extLst>
                  <a:ext uri="{FF2B5EF4-FFF2-40B4-BE49-F238E27FC236}">
                    <a16:creationId xmlns:a16="http://schemas.microsoft.com/office/drawing/2014/main" id="{23BC1712-2205-4949-97B9-407977E7676D}"/>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343212" y="6163862"/>
                <a:ext cx="1038085" cy="1038085"/>
              </a:xfrm>
              <a:prstGeom prst="rect">
                <a:avLst/>
              </a:prstGeom>
            </p:spPr>
          </p:pic>
          <p:sp>
            <p:nvSpPr>
              <p:cNvPr id="106" name="ZoneTexte 105">
                <a:extLst>
                  <a:ext uri="{FF2B5EF4-FFF2-40B4-BE49-F238E27FC236}">
                    <a16:creationId xmlns:a16="http://schemas.microsoft.com/office/drawing/2014/main" id="{744E7F1C-FC33-4330-A69A-9F89AA5B9B4F}"/>
                  </a:ext>
                </a:extLst>
              </p:cNvPr>
              <p:cNvSpPr txBox="1"/>
              <p:nvPr/>
            </p:nvSpPr>
            <p:spPr>
              <a:xfrm flipH="1">
                <a:off x="7507526" y="7177356"/>
                <a:ext cx="2538458" cy="484411"/>
              </a:xfrm>
              <a:prstGeom prst="rect">
                <a:avLst/>
              </a:prstGeom>
              <a:noFill/>
            </p:spPr>
            <p:txBody>
              <a:bodyPr wrap="square" rtlCol="0">
                <a:spAutoFit/>
              </a:bodyPr>
              <a:lstStyle/>
              <a:p>
                <a:r>
                  <a:rPr lang="fr-FR" sz="1733" dirty="0">
                    <a:solidFill>
                      <a:schemeClr val="bg1"/>
                    </a:solidFill>
                    <a:latin typeface="Avenir" panose="020B0503020203020204"/>
                  </a:rPr>
                  <a:t>IoT</a:t>
                </a:r>
              </a:p>
            </p:txBody>
          </p:sp>
        </p:grpSp>
        <p:sp>
          <p:nvSpPr>
            <p:cNvPr id="93" name="ZoneTexte 92">
              <a:extLst>
                <a:ext uri="{FF2B5EF4-FFF2-40B4-BE49-F238E27FC236}">
                  <a16:creationId xmlns:a16="http://schemas.microsoft.com/office/drawing/2014/main" id="{75ADA38C-A5DE-4945-891E-6C96658CFE15}"/>
                </a:ext>
              </a:extLst>
            </p:cNvPr>
            <p:cNvSpPr txBox="1"/>
            <p:nvPr/>
          </p:nvSpPr>
          <p:spPr>
            <a:xfrm flipH="1">
              <a:off x="4683741" y="1972392"/>
              <a:ext cx="2465507" cy="625684"/>
            </a:xfrm>
            <a:prstGeom prst="rect">
              <a:avLst/>
            </a:prstGeom>
            <a:noFill/>
          </p:spPr>
          <p:txBody>
            <a:bodyPr wrap="square" rtlCol="0">
              <a:spAutoFit/>
            </a:bodyPr>
            <a:lstStyle/>
            <a:p>
              <a:pPr algn="ctr"/>
              <a:r>
                <a:rPr lang="fr-FR" sz="1733" dirty="0">
                  <a:solidFill>
                    <a:schemeClr val="bg1"/>
                  </a:solidFill>
                  <a:latin typeface="Avenir" panose="020B0503020203020204"/>
                </a:rPr>
                <a:t>Interconnexion </a:t>
              </a:r>
            </a:p>
            <a:p>
              <a:pPr algn="ctr"/>
              <a:r>
                <a:rPr lang="fr-FR" sz="1733" dirty="0">
                  <a:solidFill>
                    <a:schemeClr val="bg1"/>
                  </a:solidFill>
                  <a:latin typeface="Avenir" panose="020B0503020203020204"/>
                </a:rPr>
                <a:t>IT to OT</a:t>
              </a:r>
            </a:p>
          </p:txBody>
        </p:sp>
        <p:cxnSp>
          <p:nvCxnSpPr>
            <p:cNvPr id="94" name="Straight Connector 728">
              <a:extLst>
                <a:ext uri="{FF2B5EF4-FFF2-40B4-BE49-F238E27FC236}">
                  <a16:creationId xmlns:a16="http://schemas.microsoft.com/office/drawing/2014/main" id="{D2E0B836-F42A-462E-A5A1-D061FF49521D}"/>
                </a:ext>
              </a:extLst>
            </p:cNvPr>
            <p:cNvCxnSpPr>
              <a:cxnSpLocks/>
            </p:cNvCxnSpPr>
            <p:nvPr/>
          </p:nvCxnSpPr>
          <p:spPr>
            <a:xfrm>
              <a:off x="7143412" y="3597736"/>
              <a:ext cx="1126283" cy="580912"/>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grpSp>
          <p:nvGrpSpPr>
            <p:cNvPr id="95" name="Groupe 94">
              <a:extLst>
                <a:ext uri="{FF2B5EF4-FFF2-40B4-BE49-F238E27FC236}">
                  <a16:creationId xmlns:a16="http://schemas.microsoft.com/office/drawing/2014/main" id="{9C336A3B-0DED-4426-A24E-2C301C212C49}"/>
                </a:ext>
              </a:extLst>
            </p:cNvPr>
            <p:cNvGrpSpPr/>
            <p:nvPr/>
          </p:nvGrpSpPr>
          <p:grpSpPr>
            <a:xfrm>
              <a:off x="7080619" y="5326599"/>
              <a:ext cx="1496973" cy="976053"/>
              <a:chOff x="2427183" y="3745475"/>
              <a:chExt cx="2355721" cy="1535972"/>
            </a:xfrm>
          </p:grpSpPr>
          <p:pic>
            <p:nvPicPr>
              <p:cNvPr id="103" name="Graphique 102" descr="Wi-Fi">
                <a:extLst>
                  <a:ext uri="{FF2B5EF4-FFF2-40B4-BE49-F238E27FC236}">
                    <a16:creationId xmlns:a16="http://schemas.microsoft.com/office/drawing/2014/main" id="{7503574A-7FDD-48F6-990A-0D5D1FCCD772}"/>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rot="2692462">
                <a:off x="2427183" y="3745475"/>
                <a:ext cx="1535972" cy="1535972"/>
              </a:xfrm>
              <a:prstGeom prst="rect">
                <a:avLst/>
              </a:prstGeom>
            </p:spPr>
          </p:pic>
          <p:sp>
            <p:nvSpPr>
              <p:cNvPr id="104" name="ZoneTexte 103">
                <a:extLst>
                  <a:ext uri="{FF2B5EF4-FFF2-40B4-BE49-F238E27FC236}">
                    <a16:creationId xmlns:a16="http://schemas.microsoft.com/office/drawing/2014/main" id="{97D7C476-3932-4A16-8935-319CA1F46FF2}"/>
                  </a:ext>
                </a:extLst>
              </p:cNvPr>
              <p:cNvSpPr txBox="1"/>
              <p:nvPr/>
            </p:nvSpPr>
            <p:spPr>
              <a:xfrm flipH="1">
                <a:off x="3472281" y="3881455"/>
                <a:ext cx="1310623" cy="629636"/>
              </a:xfrm>
              <a:prstGeom prst="rect">
                <a:avLst/>
              </a:prstGeom>
              <a:noFill/>
            </p:spPr>
            <p:txBody>
              <a:bodyPr wrap="square" rtlCol="0">
                <a:spAutoFit/>
              </a:bodyPr>
              <a:lstStyle/>
              <a:p>
                <a:r>
                  <a:rPr lang="fr-FR" sz="2000" b="1" dirty="0">
                    <a:solidFill>
                      <a:schemeClr val="bg1"/>
                    </a:solidFill>
                    <a:latin typeface="Avenir" panose="020B0503020203020204"/>
                  </a:rPr>
                  <a:t>5G</a:t>
                </a:r>
              </a:p>
            </p:txBody>
          </p:sp>
        </p:grpSp>
        <p:cxnSp>
          <p:nvCxnSpPr>
            <p:cNvPr id="96" name="Straight Connector 728">
              <a:extLst>
                <a:ext uri="{FF2B5EF4-FFF2-40B4-BE49-F238E27FC236}">
                  <a16:creationId xmlns:a16="http://schemas.microsoft.com/office/drawing/2014/main" id="{910580F1-76CB-4823-A868-F334E9504341}"/>
                </a:ext>
              </a:extLst>
            </p:cNvPr>
            <p:cNvCxnSpPr>
              <a:cxnSpLocks/>
            </p:cNvCxnSpPr>
            <p:nvPr/>
          </p:nvCxnSpPr>
          <p:spPr>
            <a:xfrm flipV="1">
              <a:off x="1970751" y="3370296"/>
              <a:ext cx="3077363" cy="1977976"/>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728">
              <a:extLst>
                <a:ext uri="{FF2B5EF4-FFF2-40B4-BE49-F238E27FC236}">
                  <a16:creationId xmlns:a16="http://schemas.microsoft.com/office/drawing/2014/main" id="{E2AB3B6F-54A5-4C6E-9A58-00E90A512D2C}"/>
                </a:ext>
              </a:extLst>
            </p:cNvPr>
            <p:cNvCxnSpPr>
              <a:cxnSpLocks/>
            </p:cNvCxnSpPr>
            <p:nvPr/>
          </p:nvCxnSpPr>
          <p:spPr>
            <a:xfrm>
              <a:off x="3718516" y="5148817"/>
              <a:ext cx="525267" cy="326152"/>
            </a:xfrm>
            <a:prstGeom prst="line">
              <a:avLst/>
            </a:prstGeom>
            <a:ln w="12700">
              <a:solidFill>
                <a:srgbClr val="F06400"/>
              </a:solidFill>
              <a:prstDash val="sysDash"/>
            </a:ln>
          </p:spPr>
          <p:style>
            <a:lnRef idx="1">
              <a:schemeClr val="accent1"/>
            </a:lnRef>
            <a:fillRef idx="0">
              <a:schemeClr val="accent1"/>
            </a:fillRef>
            <a:effectRef idx="0">
              <a:schemeClr val="accent1"/>
            </a:effectRef>
            <a:fontRef idx="minor">
              <a:schemeClr val="tx1"/>
            </a:fontRef>
          </p:style>
        </p:cxnSp>
        <p:grpSp>
          <p:nvGrpSpPr>
            <p:cNvPr id="98" name="Groupe 97">
              <a:extLst>
                <a:ext uri="{FF2B5EF4-FFF2-40B4-BE49-F238E27FC236}">
                  <a16:creationId xmlns:a16="http://schemas.microsoft.com/office/drawing/2014/main" id="{83C11588-44D2-4211-8610-3254C01B004E}"/>
                </a:ext>
              </a:extLst>
            </p:cNvPr>
            <p:cNvGrpSpPr/>
            <p:nvPr/>
          </p:nvGrpSpPr>
          <p:grpSpPr>
            <a:xfrm>
              <a:off x="6977059" y="2086167"/>
              <a:ext cx="1560929" cy="1196353"/>
              <a:chOff x="10274312" y="587098"/>
              <a:chExt cx="1560929" cy="1196353"/>
            </a:xfrm>
          </p:grpSpPr>
          <p:sp>
            <p:nvSpPr>
              <p:cNvPr id="101" name="ZoneTexte 100">
                <a:extLst>
                  <a:ext uri="{FF2B5EF4-FFF2-40B4-BE49-F238E27FC236}">
                    <a16:creationId xmlns:a16="http://schemas.microsoft.com/office/drawing/2014/main" id="{984FCA67-0993-4040-8F6A-172A68472DD7}"/>
                  </a:ext>
                </a:extLst>
              </p:cNvPr>
              <p:cNvSpPr txBox="1"/>
              <p:nvPr/>
            </p:nvSpPr>
            <p:spPr>
              <a:xfrm flipH="1">
                <a:off x="10274312" y="1424442"/>
                <a:ext cx="1560929" cy="359009"/>
              </a:xfrm>
              <a:prstGeom prst="rect">
                <a:avLst/>
              </a:prstGeom>
              <a:noFill/>
            </p:spPr>
            <p:txBody>
              <a:bodyPr wrap="square" rtlCol="0">
                <a:spAutoFit/>
              </a:bodyPr>
              <a:lstStyle/>
              <a:p>
                <a:pPr algn="ctr"/>
                <a:r>
                  <a:rPr lang="fr-FR" sz="1733" dirty="0">
                    <a:solidFill>
                      <a:schemeClr val="bg1"/>
                    </a:solidFill>
                    <a:latin typeface="Avenir" panose="020B0503020203020204"/>
                  </a:rPr>
                  <a:t>Devops</a:t>
                </a:r>
              </a:p>
            </p:txBody>
          </p:sp>
          <p:pic>
            <p:nvPicPr>
              <p:cNvPr id="102" name="Graphique 101" descr="Engrenages avec un remplissage uni">
                <a:extLst>
                  <a:ext uri="{FF2B5EF4-FFF2-40B4-BE49-F238E27FC236}">
                    <a16:creationId xmlns:a16="http://schemas.microsoft.com/office/drawing/2014/main" id="{51010ED4-AF59-49B4-904E-8C153115333E}"/>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0613225" y="587098"/>
                <a:ext cx="914400" cy="914400"/>
              </a:xfrm>
              <a:prstGeom prst="rect">
                <a:avLst/>
              </a:prstGeom>
            </p:spPr>
          </p:pic>
        </p:grpSp>
        <p:pic>
          <p:nvPicPr>
            <p:cNvPr id="99" name="Image 98">
              <a:extLst>
                <a:ext uri="{FF2B5EF4-FFF2-40B4-BE49-F238E27FC236}">
                  <a16:creationId xmlns:a16="http://schemas.microsoft.com/office/drawing/2014/main" id="{156FBFCD-E971-443E-B367-F823A6CC5B89}"/>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122735" y="2924720"/>
              <a:ext cx="2086642" cy="2398771"/>
            </a:xfrm>
            <a:prstGeom prst="rect">
              <a:avLst/>
            </a:prstGeom>
          </p:spPr>
        </p:pic>
        <p:sp>
          <p:nvSpPr>
            <p:cNvPr id="100" name="Freeform 10">
              <a:extLst>
                <a:ext uri="{FF2B5EF4-FFF2-40B4-BE49-F238E27FC236}">
                  <a16:creationId xmlns:a16="http://schemas.microsoft.com/office/drawing/2014/main" id="{28BB63B1-58CD-463C-A457-9A78F819AA3B}"/>
                </a:ext>
              </a:extLst>
            </p:cNvPr>
            <p:cNvSpPr>
              <a:spLocks noEditPoints="1"/>
            </p:cNvSpPr>
            <p:nvPr/>
          </p:nvSpPr>
          <p:spPr bwMode="auto">
            <a:xfrm>
              <a:off x="5780065" y="2652665"/>
              <a:ext cx="296487" cy="439074"/>
            </a:xfrm>
            <a:custGeom>
              <a:avLst/>
              <a:gdLst>
                <a:gd name="T0" fmla="*/ 89 w 179"/>
                <a:gd name="T1" fmla="*/ 0 h 269"/>
                <a:gd name="T2" fmla="*/ 0 w 179"/>
                <a:gd name="T3" fmla="*/ 89 h 269"/>
                <a:gd name="T4" fmla="*/ 89 w 179"/>
                <a:gd name="T5" fmla="*/ 269 h 269"/>
                <a:gd name="T6" fmla="*/ 179 w 179"/>
                <a:gd name="T7" fmla="*/ 89 h 269"/>
                <a:gd name="T8" fmla="*/ 89 w 179"/>
                <a:gd name="T9" fmla="*/ 0 h 269"/>
                <a:gd name="T10" fmla="*/ 89 w 179"/>
                <a:gd name="T11" fmla="*/ 26 h 269"/>
                <a:gd name="T12" fmla="*/ 154 w 179"/>
                <a:gd name="T13" fmla="*/ 91 h 269"/>
                <a:gd name="T14" fmla="*/ 89 w 179"/>
                <a:gd name="T15" fmla="*/ 156 h 269"/>
                <a:gd name="T16" fmla="*/ 24 w 179"/>
                <a:gd name="T17" fmla="*/ 91 h 269"/>
                <a:gd name="T18" fmla="*/ 89 w 179"/>
                <a:gd name="T19" fmla="*/ 26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269">
                  <a:moveTo>
                    <a:pt x="89" y="0"/>
                  </a:moveTo>
                  <a:cubicBezTo>
                    <a:pt x="40" y="0"/>
                    <a:pt x="0" y="40"/>
                    <a:pt x="0" y="89"/>
                  </a:cubicBezTo>
                  <a:cubicBezTo>
                    <a:pt x="0" y="132"/>
                    <a:pt x="64" y="269"/>
                    <a:pt x="89" y="269"/>
                  </a:cubicBezTo>
                  <a:cubicBezTo>
                    <a:pt x="115" y="269"/>
                    <a:pt x="179" y="132"/>
                    <a:pt x="179" y="89"/>
                  </a:cubicBezTo>
                  <a:cubicBezTo>
                    <a:pt x="179" y="40"/>
                    <a:pt x="139" y="0"/>
                    <a:pt x="89" y="0"/>
                  </a:cubicBezTo>
                  <a:close/>
                  <a:moveTo>
                    <a:pt x="89" y="26"/>
                  </a:moveTo>
                  <a:cubicBezTo>
                    <a:pt x="125" y="26"/>
                    <a:pt x="154" y="55"/>
                    <a:pt x="154" y="91"/>
                  </a:cubicBezTo>
                  <a:cubicBezTo>
                    <a:pt x="154" y="127"/>
                    <a:pt x="125" y="156"/>
                    <a:pt x="89" y="156"/>
                  </a:cubicBezTo>
                  <a:cubicBezTo>
                    <a:pt x="54" y="156"/>
                    <a:pt x="24" y="127"/>
                    <a:pt x="24" y="91"/>
                  </a:cubicBezTo>
                  <a:cubicBezTo>
                    <a:pt x="24" y="55"/>
                    <a:pt x="54" y="26"/>
                    <a:pt x="89" y="26"/>
                  </a:cubicBezTo>
                  <a:close/>
                </a:path>
              </a:pathLst>
            </a:custGeom>
            <a:solidFill>
              <a:schemeClr val="accent4"/>
            </a:solidFill>
            <a:ln>
              <a:noFill/>
            </a:ln>
            <a:effectLst>
              <a:outerShdw blurRad="76200" dir="18900000" sy="23000" kx="-1200000" algn="bl" rotWithShape="0">
                <a:prstClr val="black">
                  <a:alpha val="20000"/>
                </a:prstClr>
              </a:outerShdw>
            </a:effectLst>
          </p:spPr>
          <p:txBody>
            <a:bodyPr/>
            <a:lstStyle/>
            <a:p>
              <a:pPr>
                <a:defRPr/>
              </a:pPr>
              <a:endParaRPr lang="fr-FR" sz="4800" dirty="0">
                <a:latin typeface="Avenir" panose="020B0503020203020204"/>
              </a:endParaRPr>
            </a:p>
          </p:txBody>
        </p:sp>
      </p:grpSp>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Project </a:t>
            </a:r>
            <a:r>
              <a:rPr lang="nb-NO" dirty="0" err="1"/>
              <a:t>participants</a:t>
            </a:r>
            <a:endParaRPr lang="nb-NO" dirty="0"/>
          </a:p>
        </p:txBody>
      </p:sp>
      <p:sp>
        <p:nvSpPr>
          <p:cNvPr id="3" name="Content Placeholder 2"/>
          <p:cNvSpPr>
            <a:spLocks noGrp="1"/>
          </p:cNvSpPr>
          <p:nvPr>
            <p:ph idx="1"/>
          </p:nvPr>
        </p:nvSpPr>
        <p:spPr/>
        <p:txBody>
          <a:bodyPr vert="horz" lIns="91440" tIns="45720" rIns="91440" bIns="45720" rtlCol="0" anchor="t">
            <a:normAutofit/>
          </a:bodyPr>
          <a:lstStyle/>
          <a:p>
            <a:r>
              <a:rPr lang="en-GB" dirty="0"/>
              <a:t>Existing consortium:</a:t>
            </a:r>
          </a:p>
          <a:p>
            <a:pPr lvl="1"/>
            <a:r>
              <a:rPr lang="en-GB" dirty="0"/>
              <a:t>Proposed coordinator:</a:t>
            </a:r>
            <a:r>
              <a:rPr lang="en-GB" i="1" dirty="0"/>
              <a:t> Experienced coordinator or WALLIX</a:t>
            </a:r>
          </a:p>
          <a:p>
            <a:pPr lvl="1"/>
            <a:r>
              <a:rPr lang="en-GB" dirty="0"/>
              <a:t>Partners / Other participants: Contact with 2 French SME and 1 Greek Academic</a:t>
            </a:r>
          </a:p>
          <a:p>
            <a:r>
              <a:rPr lang="en-GB" dirty="0"/>
              <a:t>Looking for partners with the following expertise/ technology/ application field:</a:t>
            </a:r>
          </a:p>
          <a:p>
            <a:pPr lvl="1"/>
            <a:r>
              <a:rPr lang="en-GB" i="1" dirty="0"/>
              <a:t>Artificial Intelligence (Alert detection)</a:t>
            </a:r>
          </a:p>
          <a:p>
            <a:pPr lvl="1"/>
            <a:r>
              <a:rPr lang="en-GB" i="1" dirty="0"/>
              <a:t>Use Case providers</a:t>
            </a:r>
          </a:p>
          <a:p>
            <a:pPr lvl="1"/>
            <a:r>
              <a:rPr lang="en-GB" i="1" dirty="0"/>
              <a:t>IDS </a:t>
            </a:r>
          </a:p>
          <a:p>
            <a:pPr lvl="1"/>
            <a:r>
              <a:rPr lang="en-GB" i="1" dirty="0"/>
              <a:t>….</a:t>
            </a:r>
          </a:p>
        </p:txBody>
      </p:sp>
      <p:sp>
        <p:nvSpPr>
          <p:cNvPr id="5" name="Slide Number Placeholder 4"/>
          <p:cNvSpPr>
            <a:spLocks noGrp="1"/>
          </p:cNvSpPr>
          <p:nvPr>
            <p:ph type="sldNum" sz="quarter" idx="12"/>
          </p:nvPr>
        </p:nvSpPr>
        <p:spPr/>
        <p:txBody>
          <a:bodyPr/>
          <a:lstStyle/>
          <a:p>
            <a:fld id="{25326606-9769-45B9-B145-D32B89908B05}" type="slidenum">
              <a:rPr lang="nb-NO" smtClean="0"/>
              <a:t>3</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Jean-Loup </a:t>
            </a:r>
            <a:r>
              <a:rPr lang="nl-NL" dirty="0" err="1">
                <a:solidFill>
                  <a:schemeClr val="bg1"/>
                </a:solidFill>
              </a:rPr>
              <a:t>Dépinay</a:t>
            </a:r>
            <a:r>
              <a:rPr lang="nl-NL" dirty="0">
                <a:solidFill>
                  <a:schemeClr val="bg1"/>
                </a:solidFill>
              </a:rPr>
              <a:t> jldepinay@wallix.com</a:t>
            </a:r>
          </a:p>
        </p:txBody>
      </p:sp>
      <p:sp>
        <p:nvSpPr>
          <p:cNvPr id="8" name="Footer Placeholder 5">
            <a:extLst>
              <a:ext uri="{FF2B5EF4-FFF2-40B4-BE49-F238E27FC236}">
                <a16:creationId xmlns:a16="http://schemas.microsoft.com/office/drawing/2014/main" id="{E11D5B47-CF55-4D7E-8084-947E4FE2ABCD}"/>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Tree>
    <p:extLst>
      <p:ext uri="{BB962C8B-B14F-4D97-AF65-F5344CB8AC3E}">
        <p14:creationId xmlns:p14="http://schemas.microsoft.com/office/powerpoint/2010/main" val="2501078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TotalTime>
  <Words>230</Words>
  <Application>Microsoft Office PowerPoint</Application>
  <PresentationFormat>Affichage à l'écran (4:3)</PresentationFormat>
  <Paragraphs>43</Paragraphs>
  <Slides>3</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vt:i4>
      </vt:variant>
    </vt:vector>
  </HeadingPairs>
  <TitlesOfParts>
    <vt:vector size="8" baseType="lpstr">
      <vt:lpstr>Arial</vt:lpstr>
      <vt:lpstr>Avenir</vt:lpstr>
      <vt:lpstr>Calibri</vt:lpstr>
      <vt:lpstr>Cambria</vt:lpstr>
      <vt:lpstr>Adjacency</vt:lpstr>
      <vt:lpstr>CASOAR</vt:lpstr>
      <vt:lpstr>Proposal idea/content </vt:lpstr>
      <vt:lpstr>Project participants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Jean-Loup DEPINAY</cp:lastModifiedBy>
  <cp:revision>59</cp:revision>
  <cp:lastPrinted>2012-04-11T09:19:10Z</cp:lastPrinted>
  <dcterms:created xsi:type="dcterms:W3CDTF">2012-04-10T09:21:31Z</dcterms:created>
  <dcterms:modified xsi:type="dcterms:W3CDTF">2022-04-11T16:22:03Z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