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2" r:id="rId4"/>
  </p:sldMasterIdLst>
  <p:notesMasterIdLst>
    <p:notesMasterId r:id="rId8"/>
  </p:notesMasterIdLst>
  <p:handoutMasterIdLst>
    <p:handoutMasterId r:id="rId9"/>
  </p:handoutMasterIdLst>
  <p:sldIdLst>
    <p:sldId id="256" r:id="rId5"/>
    <p:sldId id="258" r:id="rId6"/>
    <p:sldId id="257" r:id="rId7"/>
  </p:sldIdLst>
  <p:sldSz cx="9144000" cy="6858000" type="screen4x3"/>
  <p:notesSz cx="6797675" cy="9926638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nde-Frech, Isabelle" initials="LI" lastIdx="1" clrIdx="0">
    <p:extLst>
      <p:ext uri="{19B8F6BF-5375-455C-9EA6-DF929625EA0E}">
        <p15:presenceInfo xmlns:p15="http://schemas.microsoft.com/office/powerpoint/2012/main" userId="S-1-5-21-117609710-1708537768-839522115-586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1F49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468"/>
    <p:restoredTop sz="95934"/>
  </p:normalViewPr>
  <p:slideViewPr>
    <p:cSldViewPr>
      <p:cViewPr varScale="1">
        <p:scale>
          <a:sx n="66" d="100"/>
          <a:sy n="66" d="100"/>
        </p:scale>
        <p:origin x="1012" y="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148" y="-10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n Hall" userId="c91b0b126f4fe43d" providerId="LiveId" clId="{25FC5F45-B056-4A02-A449-74F095BDC074}"/>
    <pc:docChg chg="custSel modSld modMainMaster">
      <pc:chgData name="Jon Hall" userId="c91b0b126f4fe43d" providerId="LiveId" clId="{25FC5F45-B056-4A02-A449-74F095BDC074}" dt="2022-04-01T14:52:39.806" v="8"/>
      <pc:docMkLst>
        <pc:docMk/>
      </pc:docMkLst>
      <pc:sldChg chg="addSp delSp modSp mod">
        <pc:chgData name="Jon Hall" userId="c91b0b126f4fe43d" providerId="LiveId" clId="{25FC5F45-B056-4A02-A449-74F095BDC074}" dt="2022-04-01T14:52:27.884" v="7" actId="21"/>
        <pc:sldMkLst>
          <pc:docMk/>
          <pc:sldMk cId="375647284" sldId="256"/>
        </pc:sldMkLst>
        <pc:picChg chg="add del mod">
          <ac:chgData name="Jon Hall" userId="c91b0b126f4fe43d" providerId="LiveId" clId="{25FC5F45-B056-4A02-A449-74F095BDC074}" dt="2022-04-01T14:52:27.884" v="7" actId="21"/>
          <ac:picMkLst>
            <pc:docMk/>
            <pc:sldMk cId="375647284" sldId="256"/>
            <ac:picMk id="8" creationId="{A1DB7233-68F5-4753-88EA-E8B49C25D5C6}"/>
          </ac:picMkLst>
        </pc:picChg>
      </pc:sldChg>
      <pc:sldMasterChg chg="addSp modSp">
        <pc:chgData name="Jon Hall" userId="c91b0b126f4fe43d" providerId="LiveId" clId="{25FC5F45-B056-4A02-A449-74F095BDC074}" dt="2022-04-01T14:52:39.806" v="8"/>
        <pc:sldMasterMkLst>
          <pc:docMk/>
          <pc:sldMasterMk cId="0" sldId="2147484032"/>
        </pc:sldMasterMkLst>
        <pc:picChg chg="add mod">
          <ac:chgData name="Jon Hall" userId="c91b0b126f4fe43d" providerId="LiveId" clId="{25FC5F45-B056-4A02-A449-74F095BDC074}" dt="2022-04-01T14:52:39.806" v="8"/>
          <ac:picMkLst>
            <pc:docMk/>
            <pc:sldMasterMk cId="0" sldId="2147484032"/>
            <ac:picMk id="9" creationId="{3B9BEB5F-9397-4989-92C3-B6F972B1717B}"/>
          </ac:picMkLst>
        </pc:pic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BC9A57-E74E-46E1-802D-7A22AF04449B}" type="datetimeFigureOut">
              <a:rPr lang="nb-NO" smtClean="0"/>
              <a:t>19.04.2022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2BEE95-CAE1-4F76-9BA5-67014284A103}" type="slidenum">
              <a:rPr lang="nb-NO" smtClean="0"/>
              <a:t>‹N°›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06029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52AE16-7661-4E0B-A4D1-B7861D0EB727}" type="datetimeFigureOut">
              <a:rPr lang="nb-NO" smtClean="0"/>
              <a:t>19.04.2022</a:t>
            </a:fld>
            <a:endParaRPr lang="nb-N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ADF38B-621D-4BCD-89A9-FBD666408DA6}" type="slidenum">
              <a:rPr lang="nb-NO" smtClean="0"/>
              <a:t>‹N°›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867257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DF38B-621D-4BCD-89A9-FBD666408DA6}" type="slidenum">
              <a:rPr lang="nb-NO" smtClean="0"/>
              <a:t>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534490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DF38B-621D-4BCD-89A9-FBD666408DA6}" type="slidenum">
              <a:rPr lang="nb-NO" smtClean="0"/>
              <a:t>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627185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DF38B-621D-4BCD-89A9-FBD666408DA6}" type="slidenum">
              <a:rPr lang="nb-NO" smtClean="0"/>
              <a:t>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804411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7B791-8C77-4131-8050-7A4FF8BE2C3F}" type="datetime1">
              <a:rPr lang="nb-NO" smtClean="0"/>
              <a:t>19.04.2022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‹N°›</a:t>
            </a:fld>
            <a:endParaRPr lang="nb-N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0BE01-EF28-4328-A547-63D203B7BB90}" type="datetime1">
              <a:rPr lang="nb-NO" smtClean="0"/>
              <a:t>19.04.2022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‹N°›</a:t>
            </a:fld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D3837-941D-41DE-A61A-77DD77D7AEB6}" type="datetime1">
              <a:rPr lang="nb-NO" smtClean="0"/>
              <a:t>19.04.2022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‹N°›</a:t>
            </a:fld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1F497D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7568128" y="1296968"/>
            <a:ext cx="2438399" cy="365760"/>
          </a:xfrm>
        </p:spPr>
        <p:txBody>
          <a:bodyPr/>
          <a:lstStyle/>
          <a:p>
            <a:fld id="{04F6F1DB-EB88-413C-BE21-80BDD3483E0D}" type="datetime1">
              <a:rPr lang="nb-NO" smtClean="0"/>
              <a:t>19.04.2022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6822080" y="3339160"/>
            <a:ext cx="3930497" cy="36576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fi-FI" dirty="0"/>
              <a:t>SMIG2012  - Louvain 22-23 May 2012</a:t>
            </a:r>
            <a:endParaRPr lang="nb-N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‹N°›</a:t>
            </a:fld>
            <a:endParaRPr lang="nb-NO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CC619-7BC7-410B-B2E3-9D711E67A1CD}" type="datetime1">
              <a:rPr lang="nb-NO" smtClean="0"/>
              <a:t>19.04.2022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‹N°›</a:t>
            </a:fld>
            <a:endParaRPr lang="nb-N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BAF34-FB92-4B61-BC7B-F6E9B072AB18}" type="datetime1">
              <a:rPr lang="nb-NO" smtClean="0"/>
              <a:t>19.04.2022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‹N°›</a:t>
            </a:fld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10EC-802F-4532-A769-F1C0B6544333}" type="datetime1">
              <a:rPr lang="nb-NO" smtClean="0"/>
              <a:t>19.04.2022</a:t>
            </a:fld>
            <a:endParaRPr lang="nb-N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‹N°›</a:t>
            </a:fld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9D048-18E1-4BEB-A2DD-F65FB75A24BB}" type="datetime1">
              <a:rPr lang="nb-NO" smtClean="0"/>
              <a:t>19.04.2022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‹N°›</a:t>
            </a:fld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325AD-3789-49A4-AF87-FE3AC1CFCB3C}" type="datetime1">
              <a:rPr lang="nb-NO" smtClean="0"/>
              <a:t>19.04.2022</a:t>
            </a:fld>
            <a:endParaRPr lang="nb-N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‹N°›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2B6D3-E0C4-455A-8EFE-7DFF1BF7361E}" type="datetime1">
              <a:rPr lang="nb-NO" smtClean="0"/>
              <a:t>19.04.2022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‹N°›</a:t>
            </a:fld>
            <a:endParaRPr lang="nb-NO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216A6-E50A-4936-BCE0-8EAA216B402B}" type="datetime1">
              <a:rPr lang="nb-NO" smtClean="0"/>
              <a:t>19.04.2022</a:t>
            </a:fld>
            <a:endParaRPr lang="nb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‹N°›</a:t>
            </a:fld>
            <a:endParaRPr lang="nb-NO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25326606-9769-45B9-B145-D32B89908B05}" type="slidenum">
              <a:rPr lang="nb-NO" smtClean="0"/>
              <a:t>‹N°›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F20FBF4F-7021-410B-B4ED-71D3FC67930E}" type="datetime1">
              <a:rPr lang="nb-NO" smtClean="0"/>
              <a:t>19.04.2022</a:t>
            </a:fld>
            <a:endParaRPr lang="nb-NO"/>
          </a:p>
        </p:txBody>
      </p:sp>
      <p:pic>
        <p:nvPicPr>
          <p:cNvPr id="9" name="Picture 8" descr="Logo&#10;&#10;Description automatically generated">
            <a:extLst>
              <a:ext uri="{FF2B5EF4-FFF2-40B4-BE49-F238E27FC236}">
                <a16:creationId xmlns:a16="http://schemas.microsoft.com/office/drawing/2014/main" id="{3B9BEB5F-9397-4989-92C3-B6F972B1717B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83158"/>
            <a:ext cx="1162284" cy="382960"/>
          </a:xfrm>
          <a:prstGeom prst="rect">
            <a:avLst/>
          </a:prstGeom>
        </p:spPr>
      </p:pic>
      <p:sp>
        <p:nvSpPr>
          <p:cNvPr id="10" name="MSIPCMContentMarking" descr="{&quot;HashCode&quot;:2077907071,&quot;Placement&quot;:&quot;Footer&quot;,&quot;Top&quot;:519.343,&quot;Left&quot;:316.4692,&quot;SlideWidth&quot;:720,&quot;SlideHeight&quot;:540}"/>
          <p:cNvSpPr txBox="1"/>
          <p:nvPr userDrawn="1"/>
        </p:nvSpPr>
        <p:spPr>
          <a:xfrm>
            <a:off x="4019159" y="6595656"/>
            <a:ext cx="1105683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fr-FR" sz="1000" smtClean="0">
                <a:solidFill>
                  <a:srgbClr val="430099"/>
                </a:solidFill>
                <a:latin typeface="Calibri" panose="020F0502020204030204" pitchFamily="34" charset="0"/>
              </a:rPr>
              <a:t>IDEMIA Internal</a:t>
            </a:r>
            <a:endParaRPr lang="fr-FR" sz="1000">
              <a:solidFill>
                <a:srgbClr val="430099"/>
              </a:solidFill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Philippe.hercelin@idemia.co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luc.sonke@idemia.com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Philippe.hercelin@idemia.com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hyperlink" Target="mailto:luc.sonke@idemia.com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Philippe.hercelin@idemia.com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luc.sonke@idemia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6711"/>
            <a:ext cx="8229600" cy="1368153"/>
          </a:xfrm>
        </p:spPr>
        <p:txBody>
          <a:bodyPr>
            <a:normAutofit fontScale="90000"/>
          </a:bodyPr>
          <a:lstStyle/>
          <a:p>
            <a:r>
              <a:rPr lang="fr-FR" b="1" dirty="0" smtClean="0"/>
              <a:t>Transition </a:t>
            </a:r>
            <a:r>
              <a:rPr lang="fr-FR" b="1" dirty="0" err="1"/>
              <a:t>towards</a:t>
            </a:r>
            <a:r>
              <a:rPr lang="fr-FR" b="1" dirty="0"/>
              <a:t> Quantum-</a:t>
            </a:r>
            <a:r>
              <a:rPr lang="fr-FR" b="1" dirty="0" err="1"/>
              <a:t>Resistant</a:t>
            </a:r>
            <a:r>
              <a:rPr lang="fr-FR" b="1" dirty="0"/>
              <a:t> </a:t>
            </a:r>
            <a:r>
              <a:rPr lang="fr-FR" b="1" dirty="0" err="1"/>
              <a:t>Cryptography</a:t>
            </a:r>
            <a:r>
              <a:rPr lang="fr-FR" b="1" dirty="0"/>
              <a:t/>
            </a:r>
            <a:br>
              <a:rPr lang="fr-FR" b="1" dirty="0"/>
            </a:br>
            <a:endParaRPr lang="nb-NO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2420888"/>
            <a:ext cx="7620000" cy="352839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i="1" dirty="0" smtClean="0"/>
              <a:t>Philippe HERCELIN – Luc SONKE</a:t>
            </a:r>
            <a:endParaRPr lang="en-GB" i="1" dirty="0"/>
          </a:p>
          <a:p>
            <a:r>
              <a:rPr lang="en-GB" i="1" dirty="0" smtClean="0">
                <a:hlinkClick r:id="rId3"/>
              </a:rPr>
              <a:t>Philippe.hercelin@idemia.com</a:t>
            </a:r>
            <a:r>
              <a:rPr lang="en-GB" i="1" dirty="0" smtClean="0"/>
              <a:t>; </a:t>
            </a:r>
            <a:r>
              <a:rPr lang="en-GB" i="1" dirty="0" smtClean="0">
                <a:hlinkClick r:id="rId4"/>
              </a:rPr>
              <a:t>luc.sonke@idemia.com</a:t>
            </a:r>
            <a:r>
              <a:rPr lang="en-GB" i="1" dirty="0" smtClean="0"/>
              <a:t>	</a:t>
            </a:r>
            <a:endParaRPr lang="en-GB" i="1" dirty="0" smtClean="0"/>
          </a:p>
          <a:p>
            <a:r>
              <a:rPr lang="en-GB" i="1" dirty="0" smtClean="0"/>
              <a:t>IDEMIA</a:t>
            </a:r>
            <a:endParaRPr lang="en-GB" i="1" dirty="0"/>
          </a:p>
          <a:p>
            <a:r>
              <a:rPr lang="en-GB" dirty="0"/>
              <a:t>Role: </a:t>
            </a:r>
            <a:r>
              <a:rPr lang="en-GB" i="1" dirty="0"/>
              <a:t> </a:t>
            </a:r>
            <a:r>
              <a:rPr lang="en-GB" i="1" dirty="0" smtClean="0"/>
              <a:t>Proposal </a:t>
            </a:r>
            <a:r>
              <a:rPr lang="en-GB" i="1" dirty="0"/>
              <a:t>coordinator, WP </a:t>
            </a:r>
            <a:r>
              <a:rPr lang="en-GB" i="1" dirty="0" smtClean="0"/>
              <a:t>leader and S/T provider</a:t>
            </a:r>
            <a:endParaRPr lang="en-GB" i="1" dirty="0"/>
          </a:p>
          <a:p>
            <a:endParaRPr lang="en-GB" dirty="0"/>
          </a:p>
          <a:p>
            <a:r>
              <a:rPr lang="en-GB" dirty="0"/>
              <a:t>Proposal activity: </a:t>
            </a:r>
            <a:r>
              <a:rPr lang="fr-FR" b="1" dirty="0" smtClean="0"/>
              <a:t>HORIZON-CL3-2022-CS-01-03</a:t>
            </a:r>
            <a:endParaRPr lang="en-GB" i="1" dirty="0"/>
          </a:p>
          <a:p>
            <a:endParaRPr lang="en-GB" i="1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r>
              <a:rPr lang="fi-FI" sz="1600" dirty="0"/>
              <a:t>SMI2G 2022,  16-17 May 2022, Brussels</a:t>
            </a:r>
            <a:endParaRPr lang="nb-NO" sz="16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1</a:t>
            </a:fld>
            <a:endParaRPr lang="nb-NO" dirty="0"/>
          </a:p>
        </p:txBody>
      </p:sp>
      <p:sp>
        <p:nvSpPr>
          <p:cNvPr id="2" name="Tekstvak 1"/>
          <p:cNvSpPr txBox="1"/>
          <p:nvPr/>
        </p:nvSpPr>
        <p:spPr>
          <a:xfrm>
            <a:off x="0" y="6500078"/>
            <a:ext cx="846043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nl-NL" dirty="0" smtClean="0">
                <a:solidFill>
                  <a:schemeClr val="bg1"/>
                </a:solidFill>
                <a:hlinkClick r:id="rId3"/>
              </a:rPr>
              <a:t>Philippe.hercelin@idemia.com</a:t>
            </a:r>
            <a:r>
              <a:rPr lang="nl-NL" dirty="0" smtClean="0">
                <a:solidFill>
                  <a:schemeClr val="bg1"/>
                </a:solidFill>
              </a:rPr>
              <a:t> - </a:t>
            </a:r>
            <a:r>
              <a:rPr lang="en-GB" i="1" dirty="0">
                <a:hlinkClick r:id="rId4"/>
              </a:rPr>
              <a:t>luc.sonke@idemia.com</a:t>
            </a:r>
            <a:r>
              <a:rPr lang="nl-NL" dirty="0" smtClean="0">
                <a:solidFill>
                  <a:schemeClr val="bg1"/>
                </a:solidFill>
              </a:rPr>
              <a:t> 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6472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b-NO" dirty="0" err="1"/>
              <a:t>Proposal</a:t>
            </a:r>
            <a:r>
              <a:rPr lang="nb-NO" dirty="0"/>
              <a:t> </a:t>
            </a:r>
            <a:r>
              <a:rPr lang="nb-NO" dirty="0" err="1"/>
              <a:t>idea</a:t>
            </a:r>
            <a:r>
              <a:rPr lang="nb-NO" dirty="0"/>
              <a:t>/</a:t>
            </a:r>
            <a:r>
              <a:rPr lang="nb-NO" dirty="0" err="1"/>
              <a:t>content</a:t>
            </a:r>
            <a:r>
              <a:rPr lang="nb-NO" dirty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We are already </a:t>
            </a:r>
            <a:r>
              <a:rPr lang="en-GB" dirty="0"/>
              <a:t>3</a:t>
            </a:r>
            <a:r>
              <a:rPr lang="en-GB" dirty="0" smtClean="0"/>
              <a:t> </a:t>
            </a:r>
            <a:r>
              <a:rPr lang="en-GB" dirty="0"/>
              <a:t>partners on board for HORIZON-CL3-2022-CS-01-03 together with </a:t>
            </a:r>
            <a:r>
              <a:rPr lang="en-GB" dirty="0" err="1"/>
              <a:t>GlobalFoundries</a:t>
            </a:r>
            <a:r>
              <a:rPr lang="en-GB" dirty="0"/>
              <a:t> and we are looking for a </a:t>
            </a:r>
            <a:r>
              <a:rPr lang="en-GB" dirty="0" err="1" smtClean="0"/>
              <a:t>SoC</a:t>
            </a:r>
            <a:r>
              <a:rPr lang="en-GB" dirty="0" smtClean="0"/>
              <a:t> (</a:t>
            </a:r>
            <a:r>
              <a:rPr lang="en-GB" dirty="0"/>
              <a:t>System-On-Chip)  </a:t>
            </a:r>
            <a:r>
              <a:rPr lang="en-GB" dirty="0" smtClean="0"/>
              <a:t>provider </a:t>
            </a:r>
          </a:p>
          <a:p>
            <a:endParaRPr lang="en-GB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2</a:t>
            </a:fld>
            <a:endParaRPr lang="nb-NO" dirty="0"/>
          </a:p>
        </p:txBody>
      </p:sp>
      <p:sp>
        <p:nvSpPr>
          <p:cNvPr id="7" name="Tekstvak 6"/>
          <p:cNvSpPr txBox="1"/>
          <p:nvPr/>
        </p:nvSpPr>
        <p:spPr>
          <a:xfrm>
            <a:off x="0" y="6500078"/>
            <a:ext cx="846043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nl-NL" dirty="0" smtClean="0">
                <a:solidFill>
                  <a:schemeClr val="bg1"/>
                </a:solidFill>
                <a:hlinkClick r:id="rId3"/>
              </a:rPr>
              <a:t>Philippe.hercelin@idemia.com</a:t>
            </a:r>
            <a:r>
              <a:rPr lang="nl-NL" dirty="0" smtClean="0">
                <a:solidFill>
                  <a:schemeClr val="bg1"/>
                </a:solidFill>
              </a:rPr>
              <a:t> - </a:t>
            </a:r>
            <a:r>
              <a:rPr lang="en-GB" i="1" dirty="0">
                <a:hlinkClick r:id="rId4"/>
              </a:rPr>
              <a:t>luc.sonke@idemia.com</a:t>
            </a:r>
            <a:r>
              <a:rPr lang="nl-NL" dirty="0" smtClean="0">
                <a:solidFill>
                  <a:schemeClr val="bg1"/>
                </a:solidFill>
              </a:rPr>
              <a:t> 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AAA75F91-6D24-4080-90C8-291253135D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6822080" y="3339160"/>
            <a:ext cx="3930497" cy="365760"/>
          </a:xfrm>
        </p:spPr>
        <p:txBody>
          <a:bodyPr>
            <a:normAutofit/>
          </a:bodyPr>
          <a:lstStyle/>
          <a:p>
            <a:r>
              <a:rPr lang="fi-FI" sz="1600" dirty="0"/>
              <a:t>SMI2G 2022,  16-17 May 2022, Brussels</a:t>
            </a:r>
            <a:endParaRPr lang="nb-NO" sz="1600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59632" y="2924944"/>
            <a:ext cx="6120680" cy="3124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80380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Project </a:t>
            </a:r>
            <a:r>
              <a:rPr lang="nb-NO" dirty="0" err="1"/>
              <a:t>participants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85000" lnSpcReduction="10000"/>
          </a:bodyPr>
          <a:lstStyle/>
          <a:p>
            <a:r>
              <a:rPr lang="en-GB" dirty="0"/>
              <a:t>Existing consortium:</a:t>
            </a:r>
          </a:p>
          <a:p>
            <a:pPr lvl="1"/>
            <a:r>
              <a:rPr lang="en-GB" dirty="0"/>
              <a:t>Proposed coordinator</a:t>
            </a:r>
            <a:r>
              <a:rPr lang="en-GB" dirty="0" smtClean="0"/>
              <a:t>:</a:t>
            </a:r>
            <a:r>
              <a:rPr lang="en-GB" i="1" dirty="0"/>
              <a:t> </a:t>
            </a:r>
            <a:r>
              <a:rPr lang="en-GB" i="1" dirty="0" smtClean="0"/>
              <a:t>IDEMIA or SOC Provider </a:t>
            </a:r>
            <a:endParaRPr lang="en-GB" i="1" dirty="0"/>
          </a:p>
          <a:p>
            <a:pPr lvl="1"/>
            <a:r>
              <a:rPr lang="en-GB" dirty="0"/>
              <a:t>Partners / Other participants</a:t>
            </a:r>
            <a:r>
              <a:rPr lang="en-GB" dirty="0" smtClean="0"/>
              <a:t>:</a:t>
            </a:r>
          </a:p>
          <a:p>
            <a:pPr lvl="2"/>
            <a:r>
              <a:rPr lang="en-GB" i="1" dirty="0" smtClean="0"/>
              <a:t>Global Foundries</a:t>
            </a:r>
          </a:p>
          <a:p>
            <a:pPr lvl="2"/>
            <a:r>
              <a:rPr lang="en-GB" i="1" dirty="0" smtClean="0"/>
              <a:t>SAFRAN (on going discussions)</a:t>
            </a:r>
          </a:p>
          <a:p>
            <a:pPr lvl="2"/>
            <a:r>
              <a:rPr lang="en-GB" i="1" dirty="0" smtClean="0"/>
              <a:t>Naval Group (on going discussions) </a:t>
            </a:r>
          </a:p>
          <a:p>
            <a:pPr lvl="2"/>
            <a:r>
              <a:rPr lang="en-GB" i="1" dirty="0" err="1" smtClean="0"/>
              <a:t>Fraunhofer</a:t>
            </a:r>
            <a:r>
              <a:rPr lang="en-GB" i="1" dirty="0" smtClean="0"/>
              <a:t> IMS (on going discussions, </a:t>
            </a:r>
            <a:r>
              <a:rPr lang="en-US" i="1" dirty="0" smtClean="0"/>
              <a:t>Trusted </a:t>
            </a:r>
            <a:r>
              <a:rPr lang="en-US" i="1" dirty="0"/>
              <a:t>Electronics </a:t>
            </a:r>
            <a:r>
              <a:rPr lang="en-US" i="1" dirty="0" smtClean="0"/>
              <a:t>&amp; </a:t>
            </a:r>
            <a:r>
              <a:rPr lang="en-US" i="1" dirty="0"/>
              <a:t>IC </a:t>
            </a:r>
            <a:r>
              <a:rPr lang="en-US" i="1" dirty="0" smtClean="0"/>
              <a:t>Design, </a:t>
            </a:r>
            <a:r>
              <a:rPr lang="en-US" i="1" dirty="0"/>
              <a:t>smart sensors</a:t>
            </a:r>
            <a:r>
              <a:rPr lang="en-GB" i="1" dirty="0" smtClean="0"/>
              <a:t>)</a:t>
            </a:r>
          </a:p>
          <a:p>
            <a:pPr lvl="2"/>
            <a:endParaRPr lang="en-GB" i="1" dirty="0" smtClean="0"/>
          </a:p>
          <a:p>
            <a:endParaRPr lang="en-GB" dirty="0"/>
          </a:p>
          <a:p>
            <a:r>
              <a:rPr lang="en-GB" dirty="0"/>
              <a:t>Looking for partners with the following expertise/ technology/ application field:</a:t>
            </a:r>
          </a:p>
          <a:p>
            <a:pPr lvl="1"/>
            <a:r>
              <a:rPr lang="en-GB" b="1" i="1" dirty="0" smtClean="0"/>
              <a:t>SME with particular expertise </a:t>
            </a:r>
            <a:r>
              <a:rPr lang="en-GB" i="1" dirty="0" smtClean="0"/>
              <a:t>fitting to call expectation, able to </a:t>
            </a:r>
            <a:r>
              <a:rPr lang="en-US" dirty="0" smtClean="0"/>
              <a:t>develop </a:t>
            </a:r>
            <a:r>
              <a:rPr lang="en-US" dirty="0"/>
              <a:t>cryptographic systems that are secure against attacks using both quantum or/and classical computers</a:t>
            </a:r>
            <a:endParaRPr lang="en-GB" i="1" dirty="0" smtClean="0"/>
          </a:p>
          <a:p>
            <a:pPr lvl="1"/>
            <a:r>
              <a:rPr lang="en-GB" b="1" i="1" dirty="0" smtClean="0"/>
              <a:t>SME / ETI / Practitioners</a:t>
            </a:r>
            <a:r>
              <a:rPr lang="en-GB" i="1" dirty="0" smtClean="0"/>
              <a:t> able to host use case with high expertise </a:t>
            </a:r>
            <a:r>
              <a:rPr lang="en-US" dirty="0" smtClean="0"/>
              <a:t>on executing </a:t>
            </a:r>
            <a:r>
              <a:rPr lang="en-US" dirty="0"/>
              <a:t>different migration strategies for real use cases and applications that would allow their implementation in large-scale, complex systems.</a:t>
            </a:r>
            <a:endParaRPr lang="en-GB" i="1" dirty="0"/>
          </a:p>
          <a:p>
            <a:pPr lvl="1"/>
            <a:endParaRPr lang="en-GB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3</a:t>
            </a:fld>
            <a:endParaRPr lang="nb-NO" dirty="0"/>
          </a:p>
        </p:txBody>
      </p:sp>
      <p:sp>
        <p:nvSpPr>
          <p:cNvPr id="7" name="Tekstvak 6"/>
          <p:cNvSpPr txBox="1"/>
          <p:nvPr/>
        </p:nvSpPr>
        <p:spPr>
          <a:xfrm>
            <a:off x="0" y="6500078"/>
            <a:ext cx="846043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nl-NL" dirty="0" smtClean="0">
                <a:solidFill>
                  <a:schemeClr val="bg1"/>
                </a:solidFill>
                <a:hlinkClick r:id="rId3"/>
              </a:rPr>
              <a:t>Philippe.hercelin@idemia.com</a:t>
            </a:r>
            <a:r>
              <a:rPr lang="nl-NL" dirty="0" smtClean="0">
                <a:solidFill>
                  <a:schemeClr val="bg1"/>
                </a:solidFill>
              </a:rPr>
              <a:t> - </a:t>
            </a:r>
            <a:r>
              <a:rPr lang="en-GB" i="1" dirty="0">
                <a:hlinkClick r:id="rId4"/>
              </a:rPr>
              <a:t>luc.sonke@idemia.com</a:t>
            </a:r>
            <a:r>
              <a:rPr lang="nl-NL" dirty="0" smtClean="0">
                <a:solidFill>
                  <a:schemeClr val="bg1"/>
                </a:solidFill>
              </a:rPr>
              <a:t> 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E11D5B47-CF55-4D7E-8084-947E4FE2A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6822080" y="3339160"/>
            <a:ext cx="3930497" cy="365760"/>
          </a:xfrm>
        </p:spPr>
        <p:txBody>
          <a:bodyPr>
            <a:normAutofit/>
          </a:bodyPr>
          <a:lstStyle/>
          <a:p>
            <a:r>
              <a:rPr lang="fi-FI" sz="1600" dirty="0"/>
              <a:t>SMI2G 2022,  16-17 May 2022, Brussels</a:t>
            </a:r>
            <a:endParaRPr lang="nb-NO" sz="1600" dirty="0"/>
          </a:p>
        </p:txBody>
      </p:sp>
    </p:spTree>
    <p:extLst>
      <p:ext uri="{BB962C8B-B14F-4D97-AF65-F5344CB8AC3E}">
        <p14:creationId xmlns:p14="http://schemas.microsoft.com/office/powerpoint/2010/main" val="250107881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theme/theme1.xml><?xml version="1.0" encoding="utf-8"?>
<a:theme xmlns:a="http://schemas.openxmlformats.org/drawingml/2006/main" name="Adjacenc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A7C26965712CC42B0B36C7EA2FCF6DE" ma:contentTypeVersion="14" ma:contentTypeDescription="Crée un document." ma:contentTypeScope="" ma:versionID="c0b6d96aa146f341eb147efc8529e59d">
  <xsd:schema xmlns:xsd="http://www.w3.org/2001/XMLSchema" xmlns:xs="http://www.w3.org/2001/XMLSchema" xmlns:p="http://schemas.microsoft.com/office/2006/metadata/properties" xmlns:ns3="c9fe69cb-1d4b-461a-8155-8bb96486ee7c" xmlns:ns4="34d3e54b-d462-4f51-83b6-6cd7f4b454d5" targetNamespace="http://schemas.microsoft.com/office/2006/metadata/properties" ma:root="true" ma:fieldsID="982bb3db44cf691e01c091706d87741e" ns3:_="" ns4:_="">
    <xsd:import namespace="c9fe69cb-1d4b-461a-8155-8bb96486ee7c"/>
    <xsd:import namespace="34d3e54b-d462-4f51-83b6-6cd7f4b454d5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  <xsd:element ref="ns4:MediaLengthInSeconds" minOccurs="0"/>
                <xsd:element ref="ns4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fe69cb-1d4b-461a-8155-8bb96486ee7c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Partage du hachage d’indicateur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d3e54b-d462-4f51-83b6-6cd7f4b454d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88548E4-00DF-4756-8615-9A542621E95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fe69cb-1d4b-461a-8155-8bb96486ee7c"/>
    <ds:schemaRef ds:uri="34d3e54b-d462-4f51-83b6-6cd7f4b454d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E23219A-2027-4F1D-B11A-A7C6078C5B0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359D8C3-C90C-4935-BA07-1C5963559B0D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34d3e54b-d462-4f51-83b6-6cd7f4b454d5"/>
    <ds:schemaRef ds:uri="http://purl.org/dc/terms/"/>
    <ds:schemaRef ds:uri="http://schemas.microsoft.com/office/2006/documentManagement/types"/>
    <ds:schemaRef ds:uri="c9fe69cb-1d4b-461a-8155-8bb96486ee7c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163</TotalTime>
  <Words>215</Words>
  <Application>Microsoft Office PowerPoint</Application>
  <PresentationFormat>Affichage à l'écran (4:3)</PresentationFormat>
  <Paragraphs>34</Paragraphs>
  <Slides>3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Arial</vt:lpstr>
      <vt:lpstr>Calibri</vt:lpstr>
      <vt:lpstr>Cambria</vt:lpstr>
      <vt:lpstr>Adjacency</vt:lpstr>
      <vt:lpstr>Transition towards Quantum-Resistant Cryptography </vt:lpstr>
      <vt:lpstr>Proposal idea/content </vt:lpstr>
      <vt:lpstr>Project participants</vt:lpstr>
    </vt:vector>
  </TitlesOfParts>
  <Company>SINTEF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bsa</dc:creator>
  <cp:lastModifiedBy>HERCELIN Philippe</cp:lastModifiedBy>
  <cp:revision>59</cp:revision>
  <cp:lastPrinted>2012-04-11T09:19:10Z</cp:lastPrinted>
  <dcterms:created xsi:type="dcterms:W3CDTF">2012-04-10T09:21:31Z</dcterms:created>
  <dcterms:modified xsi:type="dcterms:W3CDTF">2022-04-19T16:37:09Z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MSIP_Label_69f169f0-5f77-4193-a879-a5b3030a45bd_Enabled">
    <vt:lpwstr>true</vt:lpwstr>
  </property>
  <property fmtid="{D5CDD505-2E9C-101B-9397-08002B2CF9AE}" pid="4" name="MSIP_Label_69f169f0-5f77-4193-a879-a5b3030a45bd_SetDate">
    <vt:lpwstr>2022-04-19T13:54:04Z</vt:lpwstr>
  </property>
  <property fmtid="{D5CDD505-2E9C-101B-9397-08002B2CF9AE}" pid="5" name="MSIP_Label_69f169f0-5f77-4193-a879-a5b3030a45bd_Method">
    <vt:lpwstr>Standard</vt:lpwstr>
  </property>
  <property fmtid="{D5CDD505-2E9C-101B-9397-08002B2CF9AE}" pid="6" name="MSIP_Label_69f169f0-5f77-4193-a879-a5b3030a45bd_Name">
    <vt:lpwstr>69f169f0-5f77-4193-a879-a5b3030a45bd</vt:lpwstr>
  </property>
  <property fmtid="{D5CDD505-2E9C-101B-9397-08002B2CF9AE}" pid="7" name="MSIP_Label_69f169f0-5f77-4193-a879-a5b3030a45bd_SiteId">
    <vt:lpwstr>7694d41c-5504-43d9-9e40-cb254ad755ec</vt:lpwstr>
  </property>
  <property fmtid="{D5CDD505-2E9C-101B-9397-08002B2CF9AE}" pid="8" name="MSIP_Label_69f169f0-5f77-4193-a879-a5b3030a45bd_ActionId">
    <vt:lpwstr>f187f55b-4371-4821-a613-4e6a30f3257c</vt:lpwstr>
  </property>
  <property fmtid="{D5CDD505-2E9C-101B-9397-08002B2CF9AE}" pid="9" name="MSIP_Label_69f169f0-5f77-4193-a879-a5b3030a45bd_ContentBits">
    <vt:lpwstr>2</vt:lpwstr>
  </property>
  <property fmtid="{D5CDD505-2E9C-101B-9397-08002B2CF9AE}" pid="10" name="ContentTypeId">
    <vt:lpwstr>0x010100DA7C26965712CC42B0B36C7EA2FCF6DE</vt:lpwstr>
  </property>
</Properties>
</file>