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5"/>
  </p:notesMasterIdLst>
  <p:handoutMasterIdLst>
    <p:handoutMasterId r:id="rId6"/>
  </p:handoutMasterIdLst>
  <p:sldIdLst>
    <p:sldId id="256" r:id="rId2"/>
    <p:sldId id="258" r:id="rId3"/>
    <p:sldId id="257" r:id="rId4"/>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e-Frech, Isabelle" initials="LI" lastIdx="1" clrIdx="0">
    <p:extLst>
      <p:ext uri="{19B8F6BF-5375-455C-9EA6-DF929625EA0E}">
        <p15:presenceInfo xmlns:p15="http://schemas.microsoft.com/office/powerpoint/2012/main" userId="S-1-5-21-117609710-1708537768-839522115-58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445"/>
    <p:restoredTop sz="95934"/>
  </p:normalViewPr>
  <p:slideViewPr>
    <p:cSldViewPr>
      <p:cViewPr varScale="1">
        <p:scale>
          <a:sx n="128" d="100"/>
          <a:sy n="128" d="100"/>
        </p:scale>
        <p:origin x="1264" y="176"/>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Hall" userId="c91b0b126f4fe43d" providerId="LiveId" clId="{25FC5F45-B056-4A02-A449-74F095BDC074}"/>
    <pc:docChg chg="custSel modSld modMainMaster">
      <pc:chgData name="Jon Hall" userId="c91b0b126f4fe43d" providerId="LiveId" clId="{25FC5F45-B056-4A02-A449-74F095BDC074}" dt="2022-04-01T14:52:39.806" v="8"/>
      <pc:docMkLst>
        <pc:docMk/>
      </pc:docMkLst>
      <pc:sldChg chg="addSp delSp modSp mod">
        <pc:chgData name="Jon Hall" userId="c91b0b126f4fe43d" providerId="LiveId" clId="{25FC5F45-B056-4A02-A449-74F095BDC074}" dt="2022-04-01T14:52:27.884" v="7" actId="21"/>
        <pc:sldMkLst>
          <pc:docMk/>
          <pc:sldMk cId="375647284" sldId="256"/>
        </pc:sldMkLst>
        <pc:picChg chg="add del mod">
          <ac:chgData name="Jon Hall" userId="c91b0b126f4fe43d" providerId="LiveId" clId="{25FC5F45-B056-4A02-A449-74F095BDC074}" dt="2022-04-01T14:52:27.884" v="7" actId="21"/>
          <ac:picMkLst>
            <pc:docMk/>
            <pc:sldMk cId="375647284" sldId="256"/>
            <ac:picMk id="8" creationId="{A1DB7233-68F5-4753-88EA-E8B49C25D5C6}"/>
          </ac:picMkLst>
        </pc:picChg>
      </pc:sldChg>
      <pc:sldMasterChg chg="addSp modSp">
        <pc:chgData name="Jon Hall" userId="c91b0b126f4fe43d" providerId="LiveId" clId="{25FC5F45-B056-4A02-A449-74F095BDC074}" dt="2022-04-01T14:52:39.806" v="8"/>
        <pc:sldMasterMkLst>
          <pc:docMk/>
          <pc:sldMasterMk cId="0" sldId="2147484032"/>
        </pc:sldMasterMkLst>
        <pc:picChg chg="add mod">
          <ac:chgData name="Jon Hall" userId="c91b0b126f4fe43d" providerId="LiveId" clId="{25FC5F45-B056-4A02-A449-74F095BDC074}" dt="2022-04-01T14:52:39.806" v="8"/>
          <ac:picMkLst>
            <pc:docMk/>
            <pc:sldMasterMk cId="0" sldId="2147484032"/>
            <ac:picMk id="9" creationId="{3B9BEB5F-9397-4989-92C3-B6F972B1717B}"/>
          </ac:picMkLst>
        </pc:pic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02.05.2022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02.05.2022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3</a:t>
            </a:fld>
            <a:endParaRPr lang="nb-NO"/>
          </a:p>
        </p:txBody>
      </p:sp>
    </p:spTree>
    <p:extLst>
      <p:ext uri="{BB962C8B-B14F-4D97-AF65-F5344CB8AC3E}">
        <p14:creationId xmlns:p14="http://schemas.microsoft.com/office/powerpoint/2010/main" val="1780441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02.05.2022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02.05.2022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02.05.2022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02.05.2022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02.05.2022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02.05.2022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02.05.2022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02.05.2022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02.05.2022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02.05.2022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02.05.2022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02.05.2022</a:t>
            </a:fld>
            <a:endParaRPr lang="nb-NO"/>
          </a:p>
        </p:txBody>
      </p:sp>
      <p:pic>
        <p:nvPicPr>
          <p:cNvPr id="9" name="Picture 8" descr="Logo&#10;&#10;Description automatically generated">
            <a:extLst>
              <a:ext uri="{FF2B5EF4-FFF2-40B4-BE49-F238E27FC236}">
                <a16:creationId xmlns:a16="http://schemas.microsoft.com/office/drawing/2014/main" id="{3B9BEB5F-9397-4989-92C3-B6F972B1717B}"/>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21203/rs.3.rs-1055507/v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50106"/>
          </a:xfrm>
        </p:spPr>
        <p:txBody>
          <a:bodyPr>
            <a:normAutofit/>
          </a:bodyPr>
          <a:lstStyle/>
          <a:p>
            <a:r>
              <a:rPr lang="nb-NO" dirty="0" err="1"/>
              <a:t>Secure</a:t>
            </a:r>
            <a:r>
              <a:rPr lang="nb-NO" dirty="0"/>
              <a:t> Federated </a:t>
            </a:r>
            <a:r>
              <a:rPr lang="nb-NO" dirty="0" err="1"/>
              <a:t>IoT</a:t>
            </a:r>
            <a:r>
              <a:rPr lang="nb-NO" dirty="0"/>
              <a:t>-Edge-</a:t>
            </a:r>
            <a:r>
              <a:rPr lang="nb-NO" dirty="0" err="1"/>
              <a:t>Cloud</a:t>
            </a:r>
            <a:r>
              <a:rPr lang="nb-NO" dirty="0"/>
              <a:t> </a:t>
            </a:r>
          </a:p>
        </p:txBody>
      </p:sp>
      <p:sp>
        <p:nvSpPr>
          <p:cNvPr id="5" name="Content Placeholder 4"/>
          <p:cNvSpPr>
            <a:spLocks noGrp="1"/>
          </p:cNvSpPr>
          <p:nvPr>
            <p:ph idx="1"/>
          </p:nvPr>
        </p:nvSpPr>
        <p:spPr>
          <a:xfrm>
            <a:off x="457200" y="1600200"/>
            <a:ext cx="7620000" cy="4349080"/>
          </a:xfrm>
        </p:spPr>
        <p:txBody>
          <a:bodyPr vert="horz" lIns="91440" tIns="45720" rIns="91440" bIns="45720" rtlCol="0" anchor="t">
            <a:normAutofit/>
          </a:bodyPr>
          <a:lstStyle/>
          <a:p>
            <a:r>
              <a:rPr lang="en-GB" i="1" dirty="0" err="1"/>
              <a:t>Chunming</a:t>
            </a:r>
            <a:r>
              <a:rPr lang="en-GB" i="1" dirty="0"/>
              <a:t> Rong</a:t>
            </a:r>
          </a:p>
          <a:p>
            <a:r>
              <a:rPr lang="en-GB" i="1" dirty="0" err="1"/>
              <a:t>Chunming.rong@uis.no</a:t>
            </a:r>
            <a:endParaRPr lang="en-GB" i="1" dirty="0"/>
          </a:p>
          <a:p>
            <a:r>
              <a:rPr lang="en-GB" i="1" dirty="0"/>
              <a:t>University of Stavanger</a:t>
            </a:r>
          </a:p>
          <a:p>
            <a:r>
              <a:rPr lang="en-GB" dirty="0"/>
              <a:t>Role: </a:t>
            </a:r>
            <a:r>
              <a:rPr lang="en-GB" i="1" dirty="0"/>
              <a:t> Proposal coordinator</a:t>
            </a:r>
          </a:p>
          <a:p>
            <a:endParaRPr lang="en-GB" dirty="0"/>
          </a:p>
          <a:p>
            <a:r>
              <a:rPr lang="en-GB" dirty="0"/>
              <a:t>Proposal activity: </a:t>
            </a:r>
            <a:r>
              <a:rPr lang="en-GB" i="1" dirty="0"/>
              <a:t>CL3-CS-01-01 </a:t>
            </a:r>
            <a:br>
              <a:rPr lang="en-GB" i="1" dirty="0"/>
            </a:br>
            <a:r>
              <a:rPr lang="en-GB" i="1" dirty="0"/>
              <a:t>Secure distributed platforms (IoT, Edge, Cloud, Dataspaces)</a:t>
            </a:r>
            <a:endParaRPr lang="en-NO" i="1" dirty="0"/>
          </a:p>
          <a:p>
            <a:endParaRPr lang="en-GB" i="1" dirty="0"/>
          </a:p>
          <a:p>
            <a:endParaRPr lang="en-GB" i="1" dirty="0"/>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2022, Brussels</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Name and e-mail of </a:t>
            </a:r>
            <a:r>
              <a:rPr lang="en-GB" dirty="0">
                <a:solidFill>
                  <a:schemeClr val="bg1"/>
                </a:solidFill>
              </a:rPr>
              <a:t>proposer</a:t>
            </a:r>
            <a:r>
              <a:rPr lang="nl-NL" dirty="0">
                <a:solidFill>
                  <a:schemeClr val="bg1"/>
                </a:solidFill>
              </a:rPr>
              <a:t>/presenter</a:t>
            </a:r>
          </a:p>
        </p:txBody>
      </p:sp>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b-NO" dirty="0" err="1"/>
              <a:t>Proposal</a:t>
            </a:r>
            <a:r>
              <a:rPr lang="nb-NO" dirty="0"/>
              <a:t> </a:t>
            </a:r>
            <a:r>
              <a:rPr lang="nb-NO" dirty="0" err="1"/>
              <a:t>idea</a:t>
            </a:r>
            <a:r>
              <a:rPr lang="nb-NO" dirty="0"/>
              <a:t>/</a:t>
            </a:r>
            <a:r>
              <a:rPr lang="nb-NO" dirty="0" err="1"/>
              <a:t>content</a:t>
            </a:r>
            <a:r>
              <a:rPr lang="nb-NO" dirty="0"/>
              <a:t> </a:t>
            </a:r>
            <a:endParaRPr lang="en-US" dirty="0"/>
          </a:p>
        </p:txBody>
      </p:sp>
      <p:sp>
        <p:nvSpPr>
          <p:cNvPr id="3" name="Content Placeholder 2"/>
          <p:cNvSpPr>
            <a:spLocks noGrp="1"/>
          </p:cNvSpPr>
          <p:nvPr>
            <p:ph idx="1"/>
          </p:nvPr>
        </p:nvSpPr>
        <p:spPr/>
        <p:txBody>
          <a:bodyPr vert="horz" lIns="91440" tIns="45720" rIns="91440" bIns="45720" rtlCol="0" anchor="t">
            <a:normAutofit fontScale="77500" lnSpcReduction="20000"/>
          </a:bodyPr>
          <a:lstStyle/>
          <a:p>
            <a:r>
              <a:rPr lang="en-GB" dirty="0"/>
              <a:t>Open source platform initiative to interconnect resources from multiple layers of cloud, edge computing, and IoT with continuously interactions. Based on this platform, an ecosystem is populated securely among verified entities across a federation, with advanced, smart and agile protection mechanisms that to manage the security and privacy of individual components. The system should proactively provide integrated end-to-end distributed platforms with automatic detection, analysis, and mitigation of cybersecurity attacks in IoT-edge-cloud space. Following should be delivered: </a:t>
            </a:r>
            <a:endParaRPr lang="en-GB" i="1" dirty="0"/>
          </a:p>
          <a:p>
            <a:pPr lvl="1"/>
            <a:r>
              <a:rPr lang="en-GB" dirty="0"/>
              <a:t>Security tools to across operation chains across layers and federations.</a:t>
            </a:r>
            <a:endParaRPr lang="en-NO" dirty="0"/>
          </a:p>
          <a:p>
            <a:pPr lvl="1"/>
            <a:r>
              <a:rPr lang="en-GB" dirty="0"/>
              <a:t>Risk analysis and mitigation on infrastructures.</a:t>
            </a:r>
            <a:endParaRPr lang="en-NO" dirty="0"/>
          </a:p>
          <a:p>
            <a:pPr lvl="1"/>
            <a:r>
              <a:rPr lang="en-GB" dirty="0"/>
              <a:t>Integration within and across federations and participating enteritis.</a:t>
            </a:r>
            <a:endParaRPr lang="en-NO" dirty="0"/>
          </a:p>
          <a:p>
            <a:pPr lvl="1"/>
            <a:r>
              <a:rPr lang="en-GB" dirty="0"/>
              <a:t>Security management workflows and smart contracts.</a:t>
            </a:r>
            <a:endParaRPr lang="en-NO" dirty="0"/>
          </a:p>
          <a:p>
            <a:pPr lvl="1"/>
            <a:r>
              <a:rPr lang="en-GB" dirty="0"/>
              <a:t>Secure interoperability of systems.</a:t>
            </a:r>
            <a:endParaRPr lang="en-NO" dirty="0"/>
          </a:p>
          <a:p>
            <a:pPr lvl="1"/>
            <a:r>
              <a:rPr lang="en-GB" dirty="0"/>
              <a:t>Secure infrastructure and secure Identities for a security chain that secure communication, data collection, data transport, and data processing. </a:t>
            </a:r>
            <a:endParaRPr lang="en-NO" dirty="0"/>
          </a:p>
          <a:p>
            <a:endParaRPr lang="en-GB" dirty="0"/>
          </a:p>
          <a:p>
            <a:r>
              <a:rPr lang="en-GB" i="1" dirty="0"/>
              <a:t>Refer to “</a:t>
            </a:r>
            <a:r>
              <a:rPr lang="en-GB" dirty="0" err="1"/>
              <a:t>OpenIaC</a:t>
            </a:r>
            <a:r>
              <a:rPr lang="en-GB" dirty="0"/>
              <a:t>: Open Infrastructure as Code - The Network is my Computer” </a:t>
            </a:r>
            <a:r>
              <a:rPr lang="en-GB" dirty="0">
                <a:hlinkClick r:id="rId3"/>
              </a:rPr>
              <a:t>https://doi.org/10.21203/rs.3.rs-1055507/v1</a:t>
            </a:r>
            <a:r>
              <a:rPr lang="en-GB" dirty="0"/>
              <a:t>, </a:t>
            </a:r>
            <a:br>
              <a:rPr lang="en-GB" dirty="0"/>
            </a:br>
            <a:r>
              <a:rPr lang="en-GB" dirty="0"/>
              <a:t>Journal of Cloud Computing, Springer</a:t>
            </a:r>
            <a:endParaRPr lang="en-GB" i="1" dirty="0"/>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Name and e-mail of </a:t>
            </a:r>
            <a:r>
              <a:rPr lang="nl-NL" dirty="0" err="1">
                <a:solidFill>
                  <a:schemeClr val="bg1"/>
                </a:solidFill>
              </a:rPr>
              <a:t>proposer</a:t>
            </a:r>
            <a:r>
              <a:rPr lang="nl-NL" dirty="0">
                <a:solidFill>
                  <a:schemeClr val="bg1"/>
                </a:solidFill>
              </a:rPr>
              <a:t>/presenter</a:t>
            </a:r>
          </a:p>
        </p:txBody>
      </p:sp>
      <p:sp>
        <p:nvSpPr>
          <p:cNvPr id="8" name="Footer Placeholder 5">
            <a:extLst>
              <a:ext uri="{FF2B5EF4-FFF2-40B4-BE49-F238E27FC236}">
                <a16:creationId xmlns:a16="http://schemas.microsoft.com/office/drawing/2014/main" id="{AAA75F91-6D24-4080-90C8-291253135D5F}"/>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Project </a:t>
            </a:r>
            <a:r>
              <a:rPr lang="nb-NO" dirty="0" err="1"/>
              <a:t>participants</a:t>
            </a:r>
            <a:endParaRPr lang="nb-NO" dirty="0"/>
          </a:p>
        </p:txBody>
      </p:sp>
      <p:sp>
        <p:nvSpPr>
          <p:cNvPr id="3" name="Content Placeholder 2"/>
          <p:cNvSpPr>
            <a:spLocks noGrp="1"/>
          </p:cNvSpPr>
          <p:nvPr>
            <p:ph idx="1"/>
          </p:nvPr>
        </p:nvSpPr>
        <p:spPr/>
        <p:txBody>
          <a:bodyPr vert="horz" lIns="91440" tIns="45720" rIns="91440" bIns="45720" rtlCol="0" anchor="t">
            <a:normAutofit/>
          </a:bodyPr>
          <a:lstStyle/>
          <a:p>
            <a:r>
              <a:rPr lang="en-GB" dirty="0"/>
              <a:t>Existing consortium:</a:t>
            </a:r>
          </a:p>
          <a:p>
            <a:pPr lvl="1"/>
            <a:r>
              <a:rPr lang="en-GB" dirty="0"/>
              <a:t>Proposed coordinator:</a:t>
            </a:r>
            <a:r>
              <a:rPr lang="en-GB" i="1" dirty="0"/>
              <a:t> University of Stavanger, NORWAY</a:t>
            </a:r>
          </a:p>
          <a:p>
            <a:pPr lvl="1"/>
            <a:r>
              <a:rPr lang="en-GB" dirty="0"/>
              <a:t>Partners / Other participants:  </a:t>
            </a:r>
          </a:p>
          <a:p>
            <a:pPr lvl="1"/>
            <a:r>
              <a:rPr lang="en-GB" i="1" dirty="0"/>
              <a:t>Secure Software DevOps, SINTEF, NORWAY</a:t>
            </a:r>
          </a:p>
          <a:p>
            <a:pPr lvl="1"/>
            <a:r>
              <a:rPr lang="en-GB" i="1" dirty="0"/>
              <a:t>IoT-Edge-Cloud, </a:t>
            </a:r>
            <a:r>
              <a:rPr lang="en-GB" i="1" dirty="0" err="1"/>
              <a:t>UvA</a:t>
            </a:r>
            <a:r>
              <a:rPr lang="en-GB" i="1" dirty="0"/>
              <a:t>, The Netherlands </a:t>
            </a:r>
          </a:p>
          <a:p>
            <a:endParaRPr lang="en-GB" dirty="0"/>
          </a:p>
          <a:p>
            <a:r>
              <a:rPr lang="en-GB" dirty="0"/>
              <a:t>Looking for partners with the following expertise/ technology/ application field:</a:t>
            </a:r>
          </a:p>
          <a:p>
            <a:pPr lvl="1"/>
            <a:r>
              <a:rPr lang="en-GB" i="1" dirty="0"/>
              <a:t>Users with use-cases (Telco, cloud infrastructure, end-users, SME)</a:t>
            </a:r>
          </a:p>
          <a:p>
            <a:pPr lvl="1"/>
            <a:r>
              <a:rPr lang="en-GB" i="1" dirty="0"/>
              <a:t>Identity Provider</a:t>
            </a:r>
          </a:p>
          <a:p>
            <a:pPr lvl="1"/>
            <a:r>
              <a:rPr lang="en-GB" i="1" dirty="0"/>
              <a:t>Software development</a:t>
            </a:r>
          </a:p>
          <a:p>
            <a:pPr lvl="1"/>
            <a:r>
              <a:rPr lang="en-GB" i="1" dirty="0"/>
              <a:t>++</a:t>
            </a:r>
          </a:p>
        </p:txBody>
      </p:sp>
      <p:sp>
        <p:nvSpPr>
          <p:cNvPr id="5" name="Slide Number Placeholder 4"/>
          <p:cNvSpPr>
            <a:spLocks noGrp="1"/>
          </p:cNvSpPr>
          <p:nvPr>
            <p:ph type="sldNum" sz="quarter" idx="12"/>
          </p:nvPr>
        </p:nvSpPr>
        <p:spPr/>
        <p:txBody>
          <a:bodyPr/>
          <a:lstStyle/>
          <a:p>
            <a:fld id="{25326606-9769-45B9-B145-D32B89908B05}" type="slidenum">
              <a:rPr lang="nb-NO" smtClean="0"/>
              <a:t>3</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Name </a:t>
            </a:r>
            <a:r>
              <a:rPr lang="nl-NL" dirty="0" err="1">
                <a:solidFill>
                  <a:schemeClr val="bg1"/>
                </a:solidFill>
              </a:rPr>
              <a:t>and</a:t>
            </a:r>
            <a:r>
              <a:rPr lang="nl-NL" dirty="0">
                <a:solidFill>
                  <a:schemeClr val="bg1"/>
                </a:solidFill>
              </a:rPr>
              <a:t> e-mail of </a:t>
            </a:r>
            <a:r>
              <a:rPr lang="nl-NL" dirty="0" err="1">
                <a:solidFill>
                  <a:schemeClr val="bg1"/>
                </a:solidFill>
              </a:rPr>
              <a:t>proposer</a:t>
            </a:r>
            <a:r>
              <a:rPr lang="nl-NL" dirty="0">
                <a:solidFill>
                  <a:schemeClr val="bg1"/>
                </a:solidFill>
              </a:rPr>
              <a:t>/presenter</a:t>
            </a:r>
          </a:p>
        </p:txBody>
      </p:sp>
      <p:sp>
        <p:nvSpPr>
          <p:cNvPr id="8" name="Footer Placeholder 5">
            <a:extLst>
              <a:ext uri="{FF2B5EF4-FFF2-40B4-BE49-F238E27FC236}">
                <a16:creationId xmlns:a16="http://schemas.microsoft.com/office/drawing/2014/main" id="{E11D5B47-CF55-4D7E-8084-947E4FE2ABCD}"/>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Tree>
    <p:extLst>
      <p:ext uri="{BB962C8B-B14F-4D97-AF65-F5344CB8AC3E}">
        <p14:creationId xmlns:p14="http://schemas.microsoft.com/office/powerpoint/2010/main" val="2501078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TotalTime>
  <Words>341</Words>
  <Application>Microsoft Macintosh PowerPoint</Application>
  <PresentationFormat>On-screen Show (4:3)</PresentationFormat>
  <Paragraphs>42</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Cambria</vt:lpstr>
      <vt:lpstr>Adjacency</vt:lpstr>
      <vt:lpstr>Secure Federated IoT-Edge-Cloud </vt:lpstr>
      <vt:lpstr>Proposal idea/content </vt:lpstr>
      <vt:lpstr>Project participants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Rong Chunming</cp:lastModifiedBy>
  <cp:revision>58</cp:revision>
  <cp:lastPrinted>2012-04-11T09:19:10Z</cp:lastPrinted>
  <dcterms:created xsi:type="dcterms:W3CDTF">2012-04-10T09:21:31Z</dcterms:created>
  <dcterms:modified xsi:type="dcterms:W3CDTF">2022-05-02T09:29:47Z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