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10" d="100"/>
          <a:sy n="110" d="100"/>
        </p:scale>
        <p:origin x="117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850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25.04.2022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25.04.2022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25.04.2022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25.04.2022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8112" y="1340768"/>
            <a:ext cx="714625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nb-NO" sz="2900" b="1" dirty="0"/>
              <a:t>THEMIS</a:t>
            </a:r>
            <a:r>
              <a:rPr lang="nb-NO" sz="2900" dirty="0"/>
              <a:t>: Static code analyzer</a:t>
            </a:r>
            <a:br>
              <a:rPr lang="nb-NO" sz="2900" dirty="0"/>
            </a:br>
            <a:r>
              <a:rPr lang="en-US" sz="2900" b="1" dirty="0"/>
              <a:t>CoESSI Cyber-Dev</a:t>
            </a:r>
            <a:r>
              <a:rPr lang="en-US" sz="2900" dirty="0"/>
              <a:t>: framework &amp; toolkit for security in development processes</a:t>
            </a:r>
            <a:endParaRPr lang="nb-NO" sz="29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355976" y="5222854"/>
            <a:ext cx="3405557" cy="36933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114300" indent="0">
              <a:buNone/>
            </a:pPr>
            <a:r>
              <a:rPr lang="en-GB" b="1" dirty="0"/>
              <a:t>HORIZON-CL3-2022-CS-01-02</a:t>
            </a:r>
            <a:endParaRPr lang="en-GB" sz="2000" b="1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Yassine LEMMOU [</a:t>
            </a:r>
            <a:r>
              <a:rPr lang="nl-NL" b="1" dirty="0">
                <a:solidFill>
                  <a:schemeClr val="bg1"/>
                </a:solidFill>
              </a:rPr>
              <a:t>yassine.lemmou@coessi.fr</a:t>
            </a:r>
            <a:r>
              <a:rPr lang="nl-NL" dirty="0">
                <a:solidFill>
                  <a:schemeClr val="bg1"/>
                </a:solidFill>
              </a:rPr>
              <a:t>]</a:t>
            </a:r>
          </a:p>
        </p:txBody>
      </p: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B73BE284-424F-41DE-B985-6FEF0FD164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53" y="3501617"/>
            <a:ext cx="388503" cy="388503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D3158D4D-17E3-4F34-9C78-5D8AD677510A}"/>
              </a:ext>
            </a:extLst>
          </p:cNvPr>
          <p:cNvSpPr txBox="1">
            <a:spLocks/>
          </p:cNvSpPr>
          <p:nvPr/>
        </p:nvSpPr>
        <p:spPr>
          <a:xfrm>
            <a:off x="1170161" y="3501617"/>
            <a:ext cx="2160240" cy="3885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b="1" i="1" dirty="0"/>
              <a:t>Yassine LEMMOU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AA471D6-623A-4C92-B9B4-5E84C4A5E1AD}"/>
              </a:ext>
            </a:extLst>
          </p:cNvPr>
          <p:cNvSpPr txBox="1">
            <a:spLocks/>
          </p:cNvSpPr>
          <p:nvPr/>
        </p:nvSpPr>
        <p:spPr>
          <a:xfrm>
            <a:off x="4355976" y="3458700"/>
            <a:ext cx="3063799" cy="4077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2000" b="1" i="1" dirty="0"/>
              <a:t>Yassine.lemmou@</a:t>
            </a:r>
            <a:r>
              <a:rPr lang="en-GB" b="1" i="1" dirty="0"/>
              <a:t>coessi</a:t>
            </a:r>
            <a:r>
              <a:rPr lang="en-GB" sz="2000" b="1" i="1" dirty="0"/>
              <a:t>.fr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D9EBCF4-41F8-483E-8C6D-37EAAC8BBD6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785" y="3429000"/>
            <a:ext cx="428735" cy="42873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7183C6F-37FE-4C43-A849-37673B3A07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348" y="4330858"/>
            <a:ext cx="428735" cy="428735"/>
          </a:xfrm>
          <a:prstGeom prst="rect">
            <a:avLst/>
          </a:prstGeom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006299B-EE68-4815-9271-62E6DD7FB447}"/>
              </a:ext>
            </a:extLst>
          </p:cNvPr>
          <p:cNvSpPr txBox="1">
            <a:spLocks/>
          </p:cNvSpPr>
          <p:nvPr/>
        </p:nvSpPr>
        <p:spPr>
          <a:xfrm>
            <a:off x="3142538" y="4373279"/>
            <a:ext cx="1014537" cy="36933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2000" b="1" i="1" dirty="0"/>
              <a:t>CoESSI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94362B7-0716-4C39-9E37-086B430270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895" y="4305874"/>
            <a:ext cx="428735" cy="428735"/>
          </a:xfrm>
          <a:prstGeom prst="rect">
            <a:avLst/>
          </a:prstGeom>
        </p:spPr>
      </p:pic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F85F443B-1330-40F8-91F8-2EBA84EC8C5D}"/>
              </a:ext>
            </a:extLst>
          </p:cNvPr>
          <p:cNvSpPr txBox="1">
            <a:spLocks/>
          </p:cNvSpPr>
          <p:nvPr/>
        </p:nvSpPr>
        <p:spPr>
          <a:xfrm>
            <a:off x="4459265" y="4373279"/>
            <a:ext cx="1014537" cy="36933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2000" b="1" i="1" dirty="0"/>
              <a:t>France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2B4F3E8C-E020-4B80-A731-86B892FDF6C9}"/>
              </a:ext>
            </a:extLst>
          </p:cNvPr>
          <p:cNvSpPr txBox="1">
            <a:spLocks/>
          </p:cNvSpPr>
          <p:nvPr/>
        </p:nvSpPr>
        <p:spPr>
          <a:xfrm>
            <a:off x="1682146" y="5228255"/>
            <a:ext cx="1632014" cy="36601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2000" b="1" i="1" dirty="0"/>
              <a:t>S/T provider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7611B0B-3C9B-431E-8E02-75B2BFCB9F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887" y="5209186"/>
            <a:ext cx="428736" cy="428736"/>
          </a:xfrm>
          <a:prstGeom prst="rect">
            <a:avLst/>
          </a:prstGeom>
        </p:spPr>
      </p:pic>
      <p:pic>
        <p:nvPicPr>
          <p:cNvPr id="23" name="Image 22" descr="Une image contenant texte, signe, pointant&#10;&#10;Description générée automatiquement">
            <a:extLst>
              <a:ext uri="{FF2B5EF4-FFF2-40B4-BE49-F238E27FC236}">
                <a16:creationId xmlns:a16="http://schemas.microsoft.com/office/drawing/2014/main" id="{593B99F0-5B10-4A7D-87C8-DF49456B111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526" y="5174009"/>
            <a:ext cx="428737" cy="44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704" y="453969"/>
            <a:ext cx="2385568" cy="587226"/>
          </a:xfrm>
        </p:spPr>
        <p:txBody>
          <a:bodyPr>
            <a:normAutofit fontScale="90000"/>
          </a:bodyPr>
          <a:lstStyle/>
          <a:p>
            <a:r>
              <a:rPr lang="nb-NO" sz="3600" dirty="0"/>
              <a:t>Proposal idea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Yassine LEMMOU [</a:t>
            </a:r>
            <a:r>
              <a:rPr lang="nl-NL" b="1" dirty="0">
                <a:solidFill>
                  <a:schemeClr val="bg1"/>
                </a:solidFill>
              </a:rPr>
              <a:t>yassine.lemmou@coessi.fr</a:t>
            </a:r>
            <a:r>
              <a:rPr lang="nl-NL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EABA0B37-55AC-4C6F-A463-D44B20C7F551}"/>
              </a:ext>
            </a:extLst>
          </p:cNvPr>
          <p:cNvSpPr/>
          <p:nvPr/>
        </p:nvSpPr>
        <p:spPr>
          <a:xfrm>
            <a:off x="173526" y="4055355"/>
            <a:ext cx="4103670" cy="153388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n-US" dirty="0">
                <a:solidFill>
                  <a:schemeClr val="tx1"/>
                </a:solidFill>
              </a:rPr>
              <a:t>Keywords: 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Static &amp; Dynamic code analysis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DevSecOps, Risk analysis, S-SDLC,</a:t>
            </a:r>
          </a:p>
          <a:p>
            <a:pPr marL="4000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Behavioral analysis, Pentest, Fuzzing, Physical attack …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0DBFC916-E4E7-45B1-B9D0-E45488473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96932"/>
            <a:ext cx="4103670" cy="478034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93D3BEB-A6BF-437B-90DC-99EDAE95AFFA}"/>
              </a:ext>
            </a:extLst>
          </p:cNvPr>
          <p:cNvSpPr/>
          <p:nvPr/>
        </p:nvSpPr>
        <p:spPr>
          <a:xfrm>
            <a:off x="173791" y="1460879"/>
            <a:ext cx="4103406" cy="2256154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CoESSI has developed: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THEMIS</a:t>
            </a:r>
            <a:r>
              <a:rPr lang="en-US" sz="1600" dirty="0">
                <a:solidFill>
                  <a:schemeClr val="tx1"/>
                </a:solidFill>
              </a:rPr>
              <a:t>, an orchestrator of static code analysis tools for different languages ​​that highlights the strengths of each static analysis tool.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CoESSI Cyber-Dev,</a:t>
            </a:r>
            <a:r>
              <a:rPr lang="en-US" sz="1600" dirty="0">
                <a:solidFill>
                  <a:schemeClr val="tx1"/>
                </a:solidFill>
              </a:rPr>
              <a:t> a framework &amp; toolkit for security in development processes and associated environments.</a:t>
            </a:r>
          </a:p>
        </p:txBody>
      </p:sp>
    </p:spTree>
    <p:extLst>
      <p:ext uri="{BB962C8B-B14F-4D97-AF65-F5344CB8AC3E}">
        <p14:creationId xmlns:p14="http://schemas.microsoft.com/office/powerpoint/2010/main" val="430691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7620000" cy="341297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dirty="0"/>
              <a:t>CoESSI is looking for a consortium to bring its tools, framework (THEMIS, CoESSI Cyber-Dev…) and expertise for static and dynamic analysis, security </a:t>
            </a:r>
            <a:r>
              <a:rPr lang="en-US" sz="2400" dirty="0">
                <a:solidFill>
                  <a:schemeClr val="tx1"/>
                </a:solidFill>
              </a:rPr>
              <a:t>in development processes and associated environments.</a:t>
            </a:r>
          </a:p>
          <a:p>
            <a:endParaRPr lang="en-GB" dirty="0"/>
          </a:p>
          <a:p>
            <a:r>
              <a:rPr lang="en-GB" dirty="0"/>
              <a:t>Beyond </a:t>
            </a:r>
            <a:r>
              <a:rPr lang="en-US" dirty="0"/>
              <a:t>static and dynamic analysis, security in development processes and associated environments, CoESSI also has distinctive experience and </a:t>
            </a:r>
            <a:r>
              <a:rPr lang="en-GB" dirty="0"/>
              <a:t>expertise covering :</a:t>
            </a:r>
          </a:p>
          <a:p>
            <a:pPr lvl="1"/>
            <a:r>
              <a:rPr lang="en-GB" i="1" dirty="0"/>
              <a:t>Pentest</a:t>
            </a:r>
          </a:p>
          <a:p>
            <a:pPr lvl="1"/>
            <a:r>
              <a:rPr lang="en-GB" i="1" dirty="0"/>
              <a:t>Cloud</a:t>
            </a:r>
          </a:p>
          <a:p>
            <a:pPr lvl="1"/>
            <a:r>
              <a:rPr lang="en-GB" i="1" dirty="0"/>
              <a:t>DevSecOps</a:t>
            </a:r>
          </a:p>
          <a:p>
            <a:pPr lvl="1"/>
            <a:r>
              <a:rPr lang="en-GB" i="1" dirty="0"/>
              <a:t>Programming language area</a:t>
            </a:r>
          </a:p>
          <a:p>
            <a:pPr lvl="1"/>
            <a:r>
              <a:rPr lang="en-GB" i="1" dirty="0"/>
              <a:t>Other fields related to cybersecurity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Yassine LEMMOU [</a:t>
            </a:r>
            <a:r>
              <a:rPr lang="nl-NL" b="1" dirty="0">
                <a:solidFill>
                  <a:schemeClr val="bg1"/>
                </a:solidFill>
              </a:rPr>
              <a:t>yassine.lemmou@coessi.fr</a:t>
            </a:r>
            <a:r>
              <a:rPr lang="nl-NL" dirty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235</Words>
  <Application>Microsoft Office PowerPoint</Application>
  <PresentationFormat>Affichage à l'écran (4:3)</PresentationFormat>
  <Paragraphs>36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THEMIS: Static code analyzer CoESSI Cyber-Dev: framework &amp; toolkit for security in development processes</vt:lpstr>
      <vt:lpstr>Proposal idea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Hervé DAUSSIN</cp:lastModifiedBy>
  <cp:revision>77</cp:revision>
  <cp:lastPrinted>2012-04-11T09:19:10Z</cp:lastPrinted>
  <dcterms:created xsi:type="dcterms:W3CDTF">2012-04-10T09:21:31Z</dcterms:created>
  <dcterms:modified xsi:type="dcterms:W3CDTF">2022-04-25T14:24:49Z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