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4"/>
  </p:sldMasterIdLst>
  <p:notesMasterIdLst>
    <p:notesMasterId r:id="rId8"/>
  </p:notesMasterIdLst>
  <p:handoutMasterIdLst>
    <p:handoutMasterId r:id="rId9"/>
  </p:handoutMasterIdLst>
  <p:sldIdLst>
    <p:sldId id="256" r:id="rId5"/>
    <p:sldId id="258" r:id="rId6"/>
    <p:sldId id="260" r:id="rId7"/>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68"/>
    <p:restoredTop sz="95934"/>
  </p:normalViewPr>
  <p:slideViewPr>
    <p:cSldViewPr>
      <p:cViewPr varScale="1">
        <p:scale>
          <a:sx n="68" d="100"/>
          <a:sy n="68" d="100"/>
        </p:scale>
        <p:origin x="976" y="32"/>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25.04.2022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25.04.2022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3</a:t>
            </a:fld>
            <a:endParaRPr lang="nb-NO"/>
          </a:p>
        </p:txBody>
      </p:sp>
    </p:spTree>
    <p:extLst>
      <p:ext uri="{BB962C8B-B14F-4D97-AF65-F5344CB8AC3E}">
        <p14:creationId xmlns:p14="http://schemas.microsoft.com/office/powerpoint/2010/main" val="1909773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25.04.2022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25.04.2022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25.04.2022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25.04.2022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dirty="0"/>
          </a:p>
        </p:txBody>
      </p:sp>
      <p:pic>
        <p:nvPicPr>
          <p:cNvPr id="8" name="Picture 7" descr="Logo&#10;&#10;Description automatically generated">
            <a:extLst>
              <a:ext uri="{FF2B5EF4-FFF2-40B4-BE49-F238E27FC236}">
                <a16:creationId xmlns:a16="http://schemas.microsoft.com/office/drawing/2014/main" id="{E0F52E5C-B883-4E3A-894A-0F7D37EF081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25.04.2022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25.04.2022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25.04.2022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25.04.2022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25.04.2022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25.04.2022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25.04.2022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25.04.2022</a:t>
            </a:fld>
            <a:endParaRPr lang="nb-NO"/>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50106"/>
          </a:xfrm>
        </p:spPr>
        <p:txBody>
          <a:bodyPr>
            <a:normAutofit/>
          </a:bodyPr>
          <a:lstStyle/>
          <a:p>
            <a:pPr>
              <a:lnSpc>
                <a:spcPct val="115000"/>
              </a:lnSpc>
              <a:spcBef>
                <a:spcPts val="2400"/>
              </a:spcBef>
              <a:spcAft>
                <a:spcPts val="0"/>
              </a:spcAft>
            </a:pPr>
            <a:r>
              <a:rPr lang="en-US"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t>The RAPTOR Approach</a:t>
            </a:r>
          </a:p>
        </p:txBody>
      </p:sp>
      <p:sp>
        <p:nvSpPr>
          <p:cNvPr id="5" name="Content Placeholder 4"/>
          <p:cNvSpPr>
            <a:spLocks noGrp="1"/>
          </p:cNvSpPr>
          <p:nvPr>
            <p:ph idx="1"/>
          </p:nvPr>
        </p:nvSpPr>
        <p:spPr>
          <a:xfrm>
            <a:off x="457200" y="1600200"/>
            <a:ext cx="7620000" cy="4349080"/>
          </a:xfrm>
        </p:spPr>
        <p:txBody>
          <a:bodyPr vert="horz" lIns="91440" tIns="45720" rIns="91440" bIns="45720" rtlCol="0" anchor="t">
            <a:normAutofit/>
          </a:bodyPr>
          <a:lstStyle/>
          <a:p>
            <a:r>
              <a:rPr lang="en-GB" i="1" dirty="0"/>
              <a:t>Gregor </a:t>
            </a:r>
            <a:r>
              <a:rPr lang="en-GB" i="1" dirty="0" err="1"/>
              <a:t>Pavlin</a:t>
            </a:r>
            <a:r>
              <a:rPr lang="en-GB" i="1" dirty="0"/>
              <a:t> / Thomas </a:t>
            </a:r>
            <a:r>
              <a:rPr lang="en-GB" i="1" dirty="0" err="1"/>
              <a:t>Quillinan</a:t>
            </a:r>
            <a:endParaRPr lang="en-GB" i="1" dirty="0"/>
          </a:p>
          <a:p>
            <a:r>
              <a:rPr lang="en-GB" i="1" dirty="0"/>
              <a:t>Gregor.pavlin@nl.thalesgroup.com</a:t>
            </a:r>
          </a:p>
          <a:p>
            <a:r>
              <a:rPr lang="en-GB" i="1" dirty="0"/>
              <a:t>Thales Nederland BV (Industry)</a:t>
            </a:r>
          </a:p>
          <a:p>
            <a:r>
              <a:rPr lang="en-GB" dirty="0"/>
              <a:t>Role: </a:t>
            </a:r>
            <a:r>
              <a:rPr lang="en-GB" i="1" dirty="0"/>
              <a:t> WP-leader, contributor, technical lead</a:t>
            </a:r>
          </a:p>
          <a:p>
            <a:endParaRPr lang="en-GB" dirty="0"/>
          </a:p>
          <a:p>
            <a:r>
              <a:rPr lang="en-GB" dirty="0"/>
              <a:t>Proposal activity: </a:t>
            </a:r>
            <a:r>
              <a:rPr lang="en-US" i="1" dirty="0">
                <a:solidFill>
                  <a:srgbClr val="FF0000"/>
                </a:solidFill>
              </a:rPr>
              <a:t>HORIZON-CL3-2022-CS-01-01</a:t>
            </a:r>
            <a:r>
              <a:rPr lang="en-US" i="1" dirty="0"/>
              <a:t>: Improved monitoring of threats, intrusion detection and response in complex and heterogeneous digital systems and infrastructures (IA)</a:t>
            </a:r>
            <a:endParaRPr lang="en-GB" i="1" dirty="0"/>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Burssel / Virtual</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500078"/>
            <a:ext cx="8460432" cy="369332"/>
          </a:xfrm>
          <a:prstGeom prst="rect">
            <a:avLst/>
          </a:prstGeom>
          <a:solidFill>
            <a:srgbClr val="FFC000"/>
          </a:solidFill>
        </p:spPr>
        <p:txBody>
          <a:bodyPr wrap="square" rtlCol="0">
            <a:spAutoFit/>
          </a:bodyPr>
          <a:lstStyle/>
          <a:p>
            <a:r>
              <a:rPr lang="en-US" dirty="0">
                <a:solidFill>
                  <a:schemeClr val="bg1"/>
                </a:solidFill>
              </a:rPr>
              <a:t>Gregor </a:t>
            </a:r>
            <a:r>
              <a:rPr lang="en-US" dirty="0" err="1">
                <a:solidFill>
                  <a:schemeClr val="bg1"/>
                </a:solidFill>
              </a:rPr>
              <a:t>Pavlin</a:t>
            </a:r>
            <a:r>
              <a:rPr lang="en-US" dirty="0">
                <a:solidFill>
                  <a:schemeClr val="bg1"/>
                </a:solidFill>
              </a:rPr>
              <a:t>, Gregor.pavlin@nl.thalesgroup.com</a:t>
            </a:r>
            <a:endParaRPr lang="nl-NL" dirty="0">
              <a:solidFill>
                <a:schemeClr val="bg1"/>
              </a:solidFill>
            </a:endParaRPr>
          </a:p>
        </p:txBody>
      </p:sp>
      <p:pic>
        <p:nvPicPr>
          <p:cNvPr id="9" name="Afbeelding 1">
            <a:extLst>
              <a:ext uri="{FF2B5EF4-FFF2-40B4-BE49-F238E27FC236}">
                <a16:creationId xmlns:a16="http://schemas.microsoft.com/office/drawing/2014/main" id="{9905A871-9553-42C4-9EA4-9DBCAFF053A0}"/>
              </a:ext>
            </a:extLst>
          </p:cNvPr>
          <p:cNvPicPr/>
          <p:nvPr/>
        </p:nvPicPr>
        <p:blipFill>
          <a:blip r:embed="rId3">
            <a:extLst>
              <a:ext uri="{28A0092B-C50C-407E-A947-70E740481C1C}">
                <a14:useLocalDpi xmlns:a14="http://schemas.microsoft.com/office/drawing/2010/main" val="0"/>
              </a:ext>
            </a:extLst>
          </a:blip>
          <a:stretch>
            <a:fillRect/>
          </a:stretch>
        </p:blipFill>
        <p:spPr>
          <a:xfrm>
            <a:off x="5652120" y="1432611"/>
            <a:ext cx="1512168" cy="1586533"/>
          </a:xfrm>
          <a:prstGeom prst="rect">
            <a:avLst/>
          </a:prstGeom>
        </p:spPr>
      </p:pic>
      <p:sp>
        <p:nvSpPr>
          <p:cNvPr id="10" name="Title 1">
            <a:extLst>
              <a:ext uri="{FF2B5EF4-FFF2-40B4-BE49-F238E27FC236}">
                <a16:creationId xmlns:a16="http://schemas.microsoft.com/office/drawing/2014/main" id="{E842F936-F9BB-4ED8-A031-32A249828DBB}"/>
              </a:ext>
            </a:extLst>
          </p:cNvPr>
          <p:cNvSpPr txBox="1">
            <a:spLocks/>
          </p:cNvSpPr>
          <p:nvPr/>
        </p:nvSpPr>
        <p:spPr>
          <a:xfrm>
            <a:off x="457200" y="5454930"/>
            <a:ext cx="7620000" cy="195402"/>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nb-NO"/>
              <a:t>Looking for</a:t>
            </a:r>
            <a:endParaRPr lang="nb-NO" dirty="0"/>
          </a:p>
        </p:txBody>
      </p:sp>
      <p:sp>
        <p:nvSpPr>
          <p:cNvPr id="11" name="Content Placeholder 2">
            <a:extLst>
              <a:ext uri="{FF2B5EF4-FFF2-40B4-BE49-F238E27FC236}">
                <a16:creationId xmlns:a16="http://schemas.microsoft.com/office/drawing/2014/main" id="{D8C42409-7DD1-4F56-AEC9-383559D336DC}"/>
              </a:ext>
            </a:extLst>
          </p:cNvPr>
          <p:cNvSpPr txBox="1">
            <a:spLocks/>
          </p:cNvSpPr>
          <p:nvPr/>
        </p:nvSpPr>
        <p:spPr>
          <a:xfrm>
            <a:off x="539552" y="5947313"/>
            <a:ext cx="7620000" cy="820688"/>
          </a:xfrm>
          <a:prstGeom prst="rect">
            <a:avLst/>
          </a:prstGeom>
        </p:spPr>
        <p:txBody>
          <a:bodyPr vert="horz" lIns="91440" tIns="45720" rIns="91440" bIns="45720" rtlCol="0" anchor="t">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dirty="0"/>
              <a:t>Coordinator</a:t>
            </a:r>
          </a:p>
          <a:p>
            <a:endParaRPr lang="en-GB" i="1" dirty="0"/>
          </a:p>
        </p:txBody>
      </p:sp>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D4C7F778-C636-45D4-A75D-94DB345F31C8}"/>
              </a:ext>
            </a:extLst>
          </p:cNvPr>
          <p:cNvSpPr>
            <a:spLocks noGrp="1"/>
          </p:cNvSpPr>
          <p:nvPr>
            <p:ph idx="1"/>
          </p:nvPr>
        </p:nvSpPr>
        <p:spPr/>
        <p:txBody>
          <a:bodyPr>
            <a:normAutofit fontScale="92500" lnSpcReduction="10000"/>
          </a:bodyPr>
          <a:lstStyle/>
          <a:p>
            <a:r>
              <a:rPr lang="en-US" dirty="0"/>
              <a:t>Key in effective cyber-security monitoring are analysis processes that consider correlations between “weak” signals from multiple independent analytics functions of different types, used in different parts of IT and OT systems, in real-time and automated. </a:t>
            </a:r>
          </a:p>
          <a:p>
            <a:r>
              <a:rPr lang="en-US" dirty="0"/>
              <a:t>Currently, cross domain correlation processes are mainly carried out manually, requiring the operation of very different types of tools for IT and OT monitoring. And of course the use of human experts and expertise for the sense-making analysis.</a:t>
            </a:r>
          </a:p>
          <a:p>
            <a:r>
              <a:rPr lang="en-US" dirty="0"/>
              <a:t>The RAPTOR solution is addressing the above mentioned challenges of monitoring IT/OT systems by combining AI-based algorithms and a flexible software platform architecture that facilitates implementation of aforementioned models into such automated processes in typical cyber-security monitoring  operations. </a:t>
            </a:r>
          </a:p>
          <a:p>
            <a:r>
              <a:rPr lang="en-US" dirty="0"/>
              <a:t>Overall, the RAPTOR solution will enable the analysts to set up automated analytics processes to arbitrary IT/OT  system configurations with minimum effort</a:t>
            </a:r>
          </a:p>
          <a:p>
            <a:endParaRPr lang="en-US" dirty="0"/>
          </a:p>
        </p:txBody>
      </p:sp>
      <p:sp>
        <p:nvSpPr>
          <p:cNvPr id="2" name="Title 1"/>
          <p:cNvSpPr>
            <a:spLocks noGrp="1"/>
          </p:cNvSpPr>
          <p:nvPr>
            <p:ph type="title"/>
          </p:nvPr>
        </p:nvSpPr>
        <p:spPr/>
        <p:txBody>
          <a:bodyPr>
            <a:normAutofit/>
          </a:bodyPr>
          <a:lstStyle/>
          <a:p>
            <a:r>
              <a:rPr lang="nb-NO" dirty="0"/>
              <a:t>Proposal idea/content</a:t>
            </a:r>
            <a:endParaRPr lang="en-US" dirty="0"/>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9" name="Footer Placeholder 5">
            <a:extLst>
              <a:ext uri="{FF2B5EF4-FFF2-40B4-BE49-F238E27FC236}">
                <a16:creationId xmlns:a16="http://schemas.microsoft.com/office/drawing/2014/main" id="{BC16D4C8-9E69-44BB-B558-4AB3EA228969}"/>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Burssel / Virtual</a:t>
            </a:r>
            <a:endParaRPr lang="nb-NO" sz="1600" dirty="0"/>
          </a:p>
        </p:txBody>
      </p:sp>
      <p:sp>
        <p:nvSpPr>
          <p:cNvPr id="10" name="Tekstvak 1">
            <a:extLst>
              <a:ext uri="{FF2B5EF4-FFF2-40B4-BE49-F238E27FC236}">
                <a16:creationId xmlns:a16="http://schemas.microsoft.com/office/drawing/2014/main" id="{22448A87-263D-4719-9D22-70438E490D39}"/>
              </a:ext>
            </a:extLst>
          </p:cNvPr>
          <p:cNvSpPr txBox="1"/>
          <p:nvPr/>
        </p:nvSpPr>
        <p:spPr>
          <a:xfrm>
            <a:off x="0" y="6500078"/>
            <a:ext cx="8460432" cy="369332"/>
          </a:xfrm>
          <a:prstGeom prst="rect">
            <a:avLst/>
          </a:prstGeom>
          <a:solidFill>
            <a:srgbClr val="FFC000"/>
          </a:solidFill>
        </p:spPr>
        <p:txBody>
          <a:bodyPr wrap="square" rtlCol="0">
            <a:spAutoFit/>
          </a:bodyPr>
          <a:lstStyle/>
          <a:p>
            <a:r>
              <a:rPr lang="en-US" dirty="0">
                <a:solidFill>
                  <a:schemeClr val="bg1"/>
                </a:solidFill>
              </a:rPr>
              <a:t>Gregor </a:t>
            </a:r>
            <a:r>
              <a:rPr lang="en-US" dirty="0" err="1">
                <a:solidFill>
                  <a:schemeClr val="bg1"/>
                </a:solidFill>
              </a:rPr>
              <a:t>Pavlin</a:t>
            </a:r>
            <a:r>
              <a:rPr lang="en-US" dirty="0">
                <a:solidFill>
                  <a:schemeClr val="bg1"/>
                </a:solidFill>
              </a:rPr>
              <a:t>, Gregor.pavlin@nl.thalesgroup.com</a:t>
            </a:r>
            <a:endParaRPr lang="nl-NL" dirty="0">
              <a:solidFill>
                <a:schemeClr val="bg1"/>
              </a:solidFill>
            </a:endParaRPr>
          </a:p>
        </p:txBody>
      </p:sp>
      <p:pic>
        <p:nvPicPr>
          <p:cNvPr id="13" name="Afbeelding 1">
            <a:extLst>
              <a:ext uri="{FF2B5EF4-FFF2-40B4-BE49-F238E27FC236}">
                <a16:creationId xmlns:a16="http://schemas.microsoft.com/office/drawing/2014/main" id="{AD71E5F9-EF47-433F-8AE5-A66A89BEC4B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228184" y="274638"/>
            <a:ext cx="1080120" cy="1060285"/>
          </a:xfrm>
          <a:prstGeom prst="rect">
            <a:avLst/>
          </a:prstGeom>
        </p:spPr>
      </p:pic>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b-NO" dirty="0"/>
              <a:t>Specific capabilities</a:t>
            </a:r>
            <a:endParaRPr lang="en-US" dirty="0"/>
          </a:p>
        </p:txBody>
      </p:sp>
      <p:sp>
        <p:nvSpPr>
          <p:cNvPr id="3" name="Content Placeholder 2"/>
          <p:cNvSpPr>
            <a:spLocks noGrp="1"/>
          </p:cNvSpPr>
          <p:nvPr>
            <p:ph idx="1"/>
          </p:nvPr>
        </p:nvSpPr>
        <p:spPr>
          <a:xfrm>
            <a:off x="457200" y="1600200"/>
            <a:ext cx="7139136" cy="4800600"/>
          </a:xfrm>
        </p:spPr>
        <p:txBody>
          <a:bodyPr vert="horz" lIns="91440" tIns="45720" rIns="91440" bIns="45720" rtlCol="0" anchor="t">
            <a:normAutofit/>
          </a:bodyPr>
          <a:lstStyle/>
          <a:p>
            <a:r>
              <a:rPr lang="en-GB" i="1" dirty="0"/>
              <a:t>Knowledge </a:t>
            </a:r>
          </a:p>
          <a:p>
            <a:pPr lvl="1"/>
            <a:r>
              <a:rPr lang="en-GB" i="1" dirty="0"/>
              <a:t>Collaborative Distributed Architectures</a:t>
            </a:r>
          </a:p>
          <a:p>
            <a:pPr lvl="1"/>
            <a:r>
              <a:rPr lang="en-GB" i="1" dirty="0"/>
              <a:t>Human Factors Engineering and User Experience</a:t>
            </a:r>
          </a:p>
          <a:p>
            <a:pPr lvl="1"/>
            <a:r>
              <a:rPr lang="en-GB" i="1" dirty="0"/>
              <a:t>Hybrid AI solutions</a:t>
            </a:r>
          </a:p>
          <a:p>
            <a:pPr lvl="1"/>
            <a:r>
              <a:rPr lang="en-GB" i="1" dirty="0"/>
              <a:t>Cyber Security </a:t>
            </a:r>
          </a:p>
          <a:p>
            <a:pPr lvl="1"/>
            <a:r>
              <a:rPr lang="en-GB" i="1" dirty="0"/>
              <a:t>Human </a:t>
            </a:r>
            <a:r>
              <a:rPr lang="en-GB" i="1" dirty="0" err="1"/>
              <a:t>Behavior</a:t>
            </a:r>
            <a:r>
              <a:rPr lang="en-GB" i="1" dirty="0"/>
              <a:t> Analytics</a:t>
            </a:r>
          </a:p>
          <a:p>
            <a:endParaRPr lang="en-GB" i="1" dirty="0"/>
          </a:p>
          <a:p>
            <a:r>
              <a:rPr lang="en-GB" i="1" dirty="0"/>
              <a:t>Facility</a:t>
            </a:r>
          </a:p>
          <a:p>
            <a:pPr lvl="1"/>
            <a:r>
              <a:rPr lang="en-GB" i="1" dirty="0"/>
              <a:t>Security Operating </a:t>
            </a:r>
            <a:r>
              <a:rPr lang="en-GB" i="1" dirty="0" err="1"/>
              <a:t>Center</a:t>
            </a:r>
            <a:r>
              <a:rPr lang="en-GB" i="1" dirty="0"/>
              <a:t> (SOC)  </a:t>
            </a:r>
          </a:p>
          <a:p>
            <a:endParaRPr lang="en-GB" i="1" dirty="0"/>
          </a:p>
        </p:txBody>
      </p:sp>
      <p:sp>
        <p:nvSpPr>
          <p:cNvPr id="5" name="Slide Number Placeholder 4"/>
          <p:cNvSpPr>
            <a:spLocks noGrp="1"/>
          </p:cNvSpPr>
          <p:nvPr>
            <p:ph type="sldNum" sz="quarter" idx="12"/>
          </p:nvPr>
        </p:nvSpPr>
        <p:spPr/>
        <p:txBody>
          <a:bodyPr/>
          <a:lstStyle/>
          <a:p>
            <a:fld id="{25326606-9769-45B9-B145-D32B89908B05}" type="slidenum">
              <a:rPr lang="nb-NO" smtClean="0"/>
              <a:t>3</a:t>
            </a:fld>
            <a:endParaRPr lang="nb-NO" dirty="0"/>
          </a:p>
        </p:txBody>
      </p:sp>
      <p:sp>
        <p:nvSpPr>
          <p:cNvPr id="12" name="Footer Placeholder 5">
            <a:extLst>
              <a:ext uri="{FF2B5EF4-FFF2-40B4-BE49-F238E27FC236}">
                <a16:creationId xmlns:a16="http://schemas.microsoft.com/office/drawing/2014/main" id="{DB63D66B-04C6-4B5E-AD1A-184734ABD85C}"/>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Burssel / Virtual</a:t>
            </a:r>
            <a:endParaRPr lang="nb-NO" sz="1600" dirty="0"/>
          </a:p>
        </p:txBody>
      </p:sp>
      <p:sp>
        <p:nvSpPr>
          <p:cNvPr id="13" name="Tekstvak 1">
            <a:extLst>
              <a:ext uri="{FF2B5EF4-FFF2-40B4-BE49-F238E27FC236}">
                <a16:creationId xmlns:a16="http://schemas.microsoft.com/office/drawing/2014/main" id="{F298D05A-0B37-4AD9-BC0A-F807248A0333}"/>
              </a:ext>
            </a:extLst>
          </p:cNvPr>
          <p:cNvSpPr txBox="1"/>
          <p:nvPr/>
        </p:nvSpPr>
        <p:spPr>
          <a:xfrm>
            <a:off x="0" y="6500078"/>
            <a:ext cx="8460432" cy="369332"/>
          </a:xfrm>
          <a:prstGeom prst="rect">
            <a:avLst/>
          </a:prstGeom>
          <a:solidFill>
            <a:srgbClr val="FFC000"/>
          </a:solidFill>
        </p:spPr>
        <p:txBody>
          <a:bodyPr wrap="square" rtlCol="0">
            <a:spAutoFit/>
          </a:bodyPr>
          <a:lstStyle/>
          <a:p>
            <a:r>
              <a:rPr lang="en-US" dirty="0">
                <a:solidFill>
                  <a:schemeClr val="bg1"/>
                </a:solidFill>
              </a:rPr>
              <a:t>Gregor </a:t>
            </a:r>
            <a:r>
              <a:rPr lang="en-US" dirty="0" err="1">
                <a:solidFill>
                  <a:schemeClr val="bg1"/>
                </a:solidFill>
              </a:rPr>
              <a:t>Pavlin</a:t>
            </a:r>
            <a:r>
              <a:rPr lang="en-US" dirty="0">
                <a:solidFill>
                  <a:schemeClr val="bg1"/>
                </a:solidFill>
              </a:rPr>
              <a:t>, Gregor.pavlin@nl.thalesgroup.com</a:t>
            </a:r>
            <a:endParaRPr lang="nl-NL" dirty="0">
              <a:solidFill>
                <a:schemeClr val="bg1"/>
              </a:solidFill>
            </a:endParaRPr>
          </a:p>
        </p:txBody>
      </p:sp>
    </p:spTree>
    <p:extLst>
      <p:ext uri="{BB962C8B-B14F-4D97-AF65-F5344CB8AC3E}">
        <p14:creationId xmlns:p14="http://schemas.microsoft.com/office/powerpoint/2010/main" val="16773052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FD568AF9FC76042BAC1E3374B4D926B" ma:contentTypeVersion="13" ma:contentTypeDescription="Een nieuw document maken." ma:contentTypeScope="" ma:versionID="f2dc684717ccf66b7d4086d8d7a7fbc8">
  <xsd:schema xmlns:xsd="http://www.w3.org/2001/XMLSchema" xmlns:xs="http://www.w3.org/2001/XMLSchema" xmlns:p="http://schemas.microsoft.com/office/2006/metadata/properties" xmlns:ns2="6175dbdc-5f40-49ab-962e-502b9f28c525" xmlns:ns3="67e70c81-d27a-40c9-81de-462687929c58" targetNamespace="http://schemas.microsoft.com/office/2006/metadata/properties" ma:root="true" ma:fieldsID="33e4835b38054b7a9a5ac65982d194d5" ns2:_="" ns3:_="">
    <xsd:import namespace="6175dbdc-5f40-49ab-962e-502b9f28c525"/>
    <xsd:import namespace="67e70c81-d27a-40c9-81de-462687929c5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75dbdc-5f40-49ab-962e-502b9f28c5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7e70c81-d27a-40c9-81de-462687929c58"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C25A50-BBA3-4686-89C7-00FC2C0EFD97}">
  <ds:schemaRefs>
    <ds:schemaRef ds:uri="http://schemas.microsoft.com/sharepoint/v3/contenttype/forms"/>
  </ds:schemaRefs>
</ds:datastoreItem>
</file>

<file path=customXml/itemProps2.xml><?xml version="1.0" encoding="utf-8"?>
<ds:datastoreItem xmlns:ds="http://schemas.openxmlformats.org/officeDocument/2006/customXml" ds:itemID="{E95FF5B1-071D-4143-A783-39044963165B}">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67e70c81-d27a-40c9-81de-462687929c58"/>
    <ds:schemaRef ds:uri="6175dbdc-5f40-49ab-962e-502b9f28c525"/>
    <ds:schemaRef ds:uri="http://www.w3.org/XML/1998/namespace"/>
    <ds:schemaRef ds:uri="http://purl.org/dc/dcmitype/"/>
  </ds:schemaRefs>
</ds:datastoreItem>
</file>

<file path=customXml/itemProps3.xml><?xml version="1.0" encoding="utf-8"?>
<ds:datastoreItem xmlns:ds="http://schemas.openxmlformats.org/officeDocument/2006/customXml" ds:itemID="{6FA29C46-B91E-44B5-AD9B-26B23A47DF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75dbdc-5f40-49ab-962e-502b9f28c525"/>
    <ds:schemaRef ds:uri="67e70c81-d27a-40c9-81de-462687929c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307</Words>
  <Application>Microsoft Office PowerPoint</Application>
  <PresentationFormat>On-screen Show (4:3)</PresentationFormat>
  <Paragraphs>36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Cambria</vt:lpstr>
      <vt:lpstr>Times New Roman</vt:lpstr>
      <vt:lpstr>Adjacency</vt:lpstr>
      <vt:lpstr>The RAPTOR Approach</vt:lpstr>
      <vt:lpstr>Proposal idea/content</vt:lpstr>
      <vt:lpstr>Specific capabilities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DE HEER Johan</cp:lastModifiedBy>
  <cp:revision>69</cp:revision>
  <cp:lastPrinted>2012-04-11T09:19:10Z</cp:lastPrinted>
  <dcterms:created xsi:type="dcterms:W3CDTF">2012-04-10T09:21:31Z</dcterms:created>
  <dcterms:modified xsi:type="dcterms:W3CDTF">2022-04-25T15:15:58Z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0x0101008FD568AF9FC76042BAC1E3374B4D926B</vt:lpwstr>
  </property>
</Properties>
</file>