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1" r:id="rId4"/>
    <p:sldId id="257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5934"/>
  </p:normalViewPr>
  <p:slideViewPr>
    <p:cSldViewPr>
      <p:cViewPr varScale="1">
        <p:scale>
          <a:sx n="128" d="100"/>
          <a:sy n="128" d="100"/>
        </p:scale>
        <p:origin x="74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10.05.2022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10.05.2022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99767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10.05.2022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10.05.2022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10.05.2022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10.05.2022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10.05.2022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10.05.2022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10.05.2022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8325"/>
            <a:ext cx="8003232" cy="1282153"/>
          </a:xfrm>
        </p:spPr>
        <p:txBody>
          <a:bodyPr>
            <a:normAutofit fontScale="90000"/>
          </a:bodyPr>
          <a:lstStyle/>
          <a:p>
            <a:r>
              <a:rPr lang="nb-NO" dirty="0"/>
              <a:t>EU-wide Coordinated Response Framework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6"/>
            <a:ext cx="7620000" cy="446449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800" i="1" dirty="0"/>
              <a:t>Eduardo Villamor</a:t>
            </a:r>
          </a:p>
          <a:p>
            <a:r>
              <a:rPr lang="en-GB" sz="1800" i="1" dirty="0"/>
              <a:t>evillamor.etraid@grupoetra.com</a:t>
            </a:r>
          </a:p>
          <a:p>
            <a:r>
              <a:rPr lang="en-GB" sz="1800" i="1" dirty="0"/>
              <a:t>ETRA</a:t>
            </a:r>
          </a:p>
          <a:p>
            <a:r>
              <a:rPr lang="en-GB" sz="1800" dirty="0"/>
              <a:t>Role: </a:t>
            </a:r>
            <a:r>
              <a:rPr lang="en-GB" sz="1800" i="1" dirty="0"/>
              <a:t> Proposal coordinator, WP leader</a:t>
            </a:r>
          </a:p>
          <a:p>
            <a:pPr marL="114300" indent="0">
              <a:buNone/>
            </a:pPr>
            <a:r>
              <a:rPr lang="en-GB" sz="1800" b="1" dirty="0"/>
              <a:t>Who we are?</a:t>
            </a:r>
            <a:endParaRPr lang="en-GB" sz="1800" b="1" i="1" dirty="0"/>
          </a:p>
          <a:p>
            <a:r>
              <a:rPr lang="nb-NO" sz="1800" b="1" dirty="0">
                <a:solidFill>
                  <a:srgbClr val="002060"/>
                </a:solidFill>
              </a:rPr>
              <a:t>TOP 1% </a:t>
            </a:r>
            <a:r>
              <a:rPr lang="nb-NO" sz="1800" dirty="0"/>
              <a:t>of most innovative companies in Europe</a:t>
            </a:r>
          </a:p>
          <a:p>
            <a:r>
              <a:rPr lang="nb-NO" sz="1800" dirty="0"/>
              <a:t>Experiencied and successful coordinator</a:t>
            </a:r>
          </a:p>
          <a:p>
            <a:r>
              <a:rPr lang="nb-NO" sz="1800" dirty="0"/>
              <a:t>Strong partner &amp; Large-scale system integrator</a:t>
            </a:r>
          </a:p>
          <a:p>
            <a:r>
              <a:rPr lang="nb-NO" sz="1800" dirty="0"/>
              <a:t>Close contact with: Smart Cities and Security practitioners, such as LEAs and FRs</a:t>
            </a:r>
            <a:endParaRPr lang="en-GB" sz="1800" dirty="0"/>
          </a:p>
          <a:p>
            <a:pPr marL="114300" indent="0">
              <a:buNone/>
            </a:pPr>
            <a:r>
              <a:rPr lang="en-GB" sz="1800" b="1" dirty="0"/>
              <a:t>Proposal activity: </a:t>
            </a:r>
            <a:endParaRPr lang="en-GB" sz="1800" b="1" i="1" dirty="0"/>
          </a:p>
          <a:p>
            <a:pPr lvl="1"/>
            <a:r>
              <a:rPr lang="en-GB" sz="1800" b="1" i="1" dirty="0"/>
              <a:t>HORIZON-CL3-2022-DRS-01-05 (IA) Improved impact forecasting and early warning systems supporting the rapid deployment of first responders in vulnerable areas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Eduardo Villamor - evillamor.etraid@grupoetra.com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E57CCEB-2DD2-B4E6-CCE9-AE007F561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355" y="3258165"/>
            <a:ext cx="2628739" cy="2095723"/>
          </a:xfrm>
          <a:prstGeom prst="rect">
            <a:avLst/>
          </a:prstGeom>
        </p:spPr>
      </p:pic>
      <p:pic>
        <p:nvPicPr>
          <p:cNvPr id="33" name="Picture 32" descr="A picture containing crowd, people, crowded, toy&#10;&#10;Description automatically generated">
            <a:extLst>
              <a:ext uri="{FF2B5EF4-FFF2-40B4-BE49-F238E27FC236}">
                <a16:creationId xmlns:a16="http://schemas.microsoft.com/office/drawing/2014/main" id="{33B9AC0F-C205-7B7E-C875-00472C54B8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078" y="4448951"/>
            <a:ext cx="2730552" cy="190820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Eduardo Villamor - evillamor.etraid@grupoetra.com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86" name="Imagen 9" descr="Imagen que contiene sujetando, persona, electrónica, mano&#10;&#10;Descripción generada automáticamente">
            <a:extLst>
              <a:ext uri="{FF2B5EF4-FFF2-40B4-BE49-F238E27FC236}">
                <a16:creationId xmlns:a16="http://schemas.microsoft.com/office/drawing/2014/main" id="{AF4076BB-37E6-4E47-97B0-B679A77101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9339" y="3844209"/>
            <a:ext cx="1050712" cy="1354409"/>
          </a:xfrm>
          <a:prstGeom prst="rect">
            <a:avLst/>
          </a:prstGeom>
        </p:spPr>
      </p:pic>
      <p:pic>
        <p:nvPicPr>
          <p:cNvPr id="9" name="Picture 4" descr="Grupo Etra | Empresa asociada enerTIC.org">
            <a:extLst>
              <a:ext uri="{FF2B5EF4-FFF2-40B4-BE49-F238E27FC236}">
                <a16:creationId xmlns:a16="http://schemas.microsoft.com/office/drawing/2014/main" id="{4740B139-87D1-4811-90F0-1E62E5C904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60" b="31018"/>
          <a:stretch/>
        </p:blipFill>
        <p:spPr bwMode="auto">
          <a:xfrm>
            <a:off x="0" y="630673"/>
            <a:ext cx="2276872" cy="91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172">
            <a:extLst>
              <a:ext uri="{FF2B5EF4-FFF2-40B4-BE49-F238E27FC236}">
                <a16:creationId xmlns:a16="http://schemas.microsoft.com/office/drawing/2014/main" id="{5302C5EA-4EBF-47C6-8651-306C4DC5BD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123" y="172171"/>
            <a:ext cx="4506938" cy="2991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Picture 6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01FB4C56-0755-4693-965D-C026AB671D3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717" y="2651642"/>
            <a:ext cx="1661785" cy="1246339"/>
          </a:xfrm>
          <a:prstGeom prst="rect">
            <a:avLst/>
          </a:prstGeom>
        </p:spPr>
      </p:pic>
      <p:pic>
        <p:nvPicPr>
          <p:cNvPr id="14" name="Imagen 22">
            <a:extLst>
              <a:ext uri="{FF2B5EF4-FFF2-40B4-BE49-F238E27FC236}">
                <a16:creationId xmlns:a16="http://schemas.microsoft.com/office/drawing/2014/main" id="{B7C40436-E8E3-4033-9715-571D46772AE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95" y="1671872"/>
            <a:ext cx="2849669" cy="1602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F00F0BC-5555-45A2-ADCC-9577817552C5}"/>
              </a:ext>
            </a:extLst>
          </p:cNvPr>
          <p:cNvGrpSpPr/>
          <p:nvPr/>
        </p:nvGrpSpPr>
        <p:grpSpPr>
          <a:xfrm>
            <a:off x="299503" y="1558584"/>
            <a:ext cx="2052935" cy="2601859"/>
            <a:chOff x="8893278" y="512618"/>
            <a:chExt cx="3178592" cy="4028499"/>
          </a:xfrm>
        </p:grpSpPr>
        <p:sp>
          <p:nvSpPr>
            <p:cNvPr id="43" name="Rectángulo redondeado 119">
              <a:extLst>
                <a:ext uri="{FF2B5EF4-FFF2-40B4-BE49-F238E27FC236}">
                  <a16:creationId xmlns:a16="http://schemas.microsoft.com/office/drawing/2014/main" id="{54A587E2-7D08-47D7-AEB5-2F580B15536A}"/>
                </a:ext>
              </a:extLst>
            </p:cNvPr>
            <p:cNvSpPr/>
            <p:nvPr/>
          </p:nvSpPr>
          <p:spPr>
            <a:xfrm>
              <a:off x="8893278" y="512618"/>
              <a:ext cx="3079844" cy="3915908"/>
            </a:xfrm>
            <a:prstGeom prst="roundRect">
              <a:avLst>
                <a:gd name="adj" fmla="val 308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4" name="Imagen 140">
              <a:extLst>
                <a:ext uri="{FF2B5EF4-FFF2-40B4-BE49-F238E27FC236}">
                  <a16:creationId xmlns:a16="http://schemas.microsoft.com/office/drawing/2014/main" id="{0F091349-F186-4322-8F8A-9220ED404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011" y="738241"/>
              <a:ext cx="555442" cy="315696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8" descr="The Untold Story of Magic Leap, the World's Most Secretive Startup ...">
              <a:extLst>
                <a:ext uri="{FF2B5EF4-FFF2-40B4-BE49-F238E27FC236}">
                  <a16:creationId xmlns:a16="http://schemas.microsoft.com/office/drawing/2014/main" id="{1D63FE43-7FD9-4CAA-A588-845C2535DE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1262" y="1232290"/>
              <a:ext cx="531610" cy="398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CuadroTexto 148">
              <a:extLst>
                <a:ext uri="{FF2B5EF4-FFF2-40B4-BE49-F238E27FC236}">
                  <a16:creationId xmlns:a16="http://schemas.microsoft.com/office/drawing/2014/main" id="{9DEE066A-EDCA-4F22-958E-798FEB8F0D25}"/>
                </a:ext>
              </a:extLst>
            </p:cNvPr>
            <p:cNvSpPr txBox="1"/>
            <p:nvPr/>
          </p:nvSpPr>
          <p:spPr>
            <a:xfrm>
              <a:off x="9661356" y="538222"/>
              <a:ext cx="2410514" cy="4002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Drone Camera 360-4k Augmented Reality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Augmented reality in 360 live video.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Flight book &amp; drone manager.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Extended ground control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Thermal photo processing &amp; </a:t>
              </a:r>
              <a:r>
                <a:rPr kumimoji="0" lang="en-US" sz="900" b="0" i="0" u="none" strike="noStrike" kern="0" cap="none" spc="0" normalizeH="0" baseline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orthomosaics</a:t>
              </a: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3D Mapping flight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Video sync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900" kern="0" dirty="0">
                <a:solidFill>
                  <a:prstClr val="black"/>
                </a:solidFill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Counter-drone system</a:t>
              </a:r>
            </a:p>
          </p:txBody>
        </p:sp>
        <p:pic>
          <p:nvPicPr>
            <p:cNvPr id="47" name="Picture 45" descr="Integrated Systems">
              <a:extLst>
                <a:ext uri="{FF2B5EF4-FFF2-40B4-BE49-F238E27FC236}">
                  <a16:creationId xmlns:a16="http://schemas.microsoft.com/office/drawing/2014/main" id="{04923702-8E45-45C3-BC91-59D51E2CE8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7619" y="2308143"/>
              <a:ext cx="678895" cy="393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2" descr="Monotone 3D Map/Icon by James Nowland on Dribbble">
              <a:extLst>
                <a:ext uri="{FF2B5EF4-FFF2-40B4-BE49-F238E27FC236}">
                  <a16:creationId xmlns:a16="http://schemas.microsoft.com/office/drawing/2014/main" id="{B03CA157-3928-4D76-829D-75D4CE79E5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6962" y="3397822"/>
              <a:ext cx="733262" cy="549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Camera, drone, fly, forbidden, prohibited icon - Download on Iconfinder">
              <a:extLst>
                <a:ext uri="{FF2B5EF4-FFF2-40B4-BE49-F238E27FC236}">
                  <a16:creationId xmlns:a16="http://schemas.microsoft.com/office/drawing/2014/main" id="{EB286151-AFDA-414A-A4D6-AD28A6B40E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6406" y="3919069"/>
              <a:ext cx="506467" cy="506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" name="Picture 43" descr="Flight Book Icons - Download Free Vector Icons | Noun Project">
            <a:extLst>
              <a:ext uri="{FF2B5EF4-FFF2-40B4-BE49-F238E27FC236}">
                <a16:creationId xmlns:a16="http://schemas.microsoft.com/office/drawing/2014/main" id="{32A6E92C-F04B-4CAF-B26D-1973CBB13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44" y="2395920"/>
            <a:ext cx="311940" cy="26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Imagen 164">
            <a:extLst>
              <a:ext uri="{FF2B5EF4-FFF2-40B4-BE49-F238E27FC236}">
                <a16:creationId xmlns:a16="http://schemas.microsoft.com/office/drawing/2014/main" id="{A3126678-40FC-469D-861C-EDF4FC44C52A}"/>
              </a:ext>
            </a:extLst>
          </p:cNvPr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468" y="3016940"/>
            <a:ext cx="446535" cy="446535"/>
          </a:xfrm>
          <a:prstGeom prst="rect">
            <a:avLst/>
          </a:prstGeom>
          <a:ln>
            <a:noFill/>
          </a:ln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222ED600-2213-4BFF-B046-13EE0FF4C4D8}"/>
              </a:ext>
            </a:extLst>
          </p:cNvPr>
          <p:cNvGrpSpPr/>
          <p:nvPr/>
        </p:nvGrpSpPr>
        <p:grpSpPr>
          <a:xfrm>
            <a:off x="308629" y="4145940"/>
            <a:ext cx="1989158" cy="1384148"/>
            <a:chOff x="8893278" y="512618"/>
            <a:chExt cx="3079844" cy="391590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55" name="Rectángulo redondeado 119">
              <a:extLst>
                <a:ext uri="{FF2B5EF4-FFF2-40B4-BE49-F238E27FC236}">
                  <a16:creationId xmlns:a16="http://schemas.microsoft.com/office/drawing/2014/main" id="{CA32DC1C-87C6-40CA-BD38-BEB1F1F8D25B}"/>
                </a:ext>
              </a:extLst>
            </p:cNvPr>
            <p:cNvSpPr/>
            <p:nvPr/>
          </p:nvSpPr>
          <p:spPr>
            <a:xfrm>
              <a:off x="8893278" y="512618"/>
              <a:ext cx="3079844" cy="3915908"/>
            </a:xfrm>
            <a:prstGeom prst="roundRect">
              <a:avLst>
                <a:gd name="adj" fmla="val 3084"/>
              </a:avLst>
            </a:prstGeom>
            <a:grpFill/>
            <a:ln w="12700" cap="flat" cmpd="sng" algn="ctr">
              <a:noFill/>
              <a:prstDash val="solid"/>
              <a:miter lim="800000"/>
              <a:headEnd type="oval" w="med" len="med"/>
              <a:tailEnd type="oval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CuadroTexto 148">
              <a:extLst>
                <a:ext uri="{FF2B5EF4-FFF2-40B4-BE49-F238E27FC236}">
                  <a16:creationId xmlns:a16="http://schemas.microsoft.com/office/drawing/2014/main" id="{3EEC4606-2459-49ED-B5D8-322AA8CC8BDB}"/>
                </a:ext>
              </a:extLst>
            </p:cNvPr>
            <p:cNvSpPr txBox="1"/>
            <p:nvPr/>
          </p:nvSpPr>
          <p:spPr>
            <a:xfrm>
              <a:off x="9537320" y="607300"/>
              <a:ext cx="2410513" cy="3395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>
                  <a:solidFill>
                    <a:prstClr val="black"/>
                  </a:solidFill>
                </a:rPr>
                <a:t>Multi-channel p</a:t>
              </a: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opulation warning system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Dynamic risk assessment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>
                  <a:solidFill>
                    <a:prstClr val="black"/>
                  </a:solidFill>
                </a:rPr>
                <a:t>AI driven threat detection</a:t>
              </a:r>
              <a:endParaRPr kumimoji="0" lang="en-US" sz="9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4" name="Picture 3" descr="A picture containing text, outdoor, seat&#10;&#10;Description automatically generated">
            <a:extLst>
              <a:ext uri="{FF2B5EF4-FFF2-40B4-BE49-F238E27FC236}">
                <a16:creationId xmlns:a16="http://schemas.microsoft.com/office/drawing/2014/main" id="{AE47D76F-DD8C-4A29-9B77-013A53CCC655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6" t="44393" r="12974" b="16735"/>
          <a:stretch/>
        </p:blipFill>
        <p:spPr>
          <a:xfrm>
            <a:off x="2375840" y="3320634"/>
            <a:ext cx="2765507" cy="112343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8F0C00B-DF7F-4BDB-8D73-132BA034A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5" y="4174114"/>
            <a:ext cx="285264" cy="28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Imagen 153">
            <a:extLst>
              <a:ext uri="{FF2B5EF4-FFF2-40B4-BE49-F238E27FC236}">
                <a16:creationId xmlns:a16="http://schemas.microsoft.com/office/drawing/2014/main" id="{4F6F2DB7-97ED-404E-9B05-6F58A460A24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7" y="4676924"/>
            <a:ext cx="344235" cy="322743"/>
          </a:xfrm>
          <a:prstGeom prst="rect">
            <a:avLst/>
          </a:prstGeom>
        </p:spPr>
      </p:pic>
      <p:pic>
        <p:nvPicPr>
          <p:cNvPr id="66" name="Picture 53" descr="Beltech 2018 Icons Webside Schedule Machine Learning - Machine Learning  Cool Icon - Free Transparent PNG Download - PNGkey">
            <a:extLst>
              <a:ext uri="{FF2B5EF4-FFF2-40B4-BE49-F238E27FC236}">
                <a16:creationId xmlns:a16="http://schemas.microsoft.com/office/drawing/2014/main" id="{4274466D-BF0E-4590-95CC-7E329E6BF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1648"/>
          <a:stretch/>
        </p:blipFill>
        <p:spPr bwMode="auto">
          <a:xfrm>
            <a:off x="350354" y="5117162"/>
            <a:ext cx="451826" cy="35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69AA79E7-380C-447B-82AC-CB490CDA578D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t="15391" b="5746"/>
          <a:stretch/>
        </p:blipFill>
        <p:spPr>
          <a:xfrm>
            <a:off x="4572000" y="5183039"/>
            <a:ext cx="3873436" cy="131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4">
            <a:extLst>
              <a:ext uri="{FF2B5EF4-FFF2-40B4-BE49-F238E27FC236}">
                <a16:creationId xmlns:a16="http://schemas.microsoft.com/office/drawing/2014/main" id="{C140B19D-F800-4373-8FCF-31955018D8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5886" y="5149719"/>
            <a:ext cx="2016664" cy="70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Proposal idea/content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Eduardo Villamor - evillamor.etraid@grupoetra.com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95" name="Imagen 76">
            <a:extLst>
              <a:ext uri="{FF2B5EF4-FFF2-40B4-BE49-F238E27FC236}">
                <a16:creationId xmlns:a16="http://schemas.microsoft.com/office/drawing/2014/main" id="{5BCF15FD-4723-4DEF-9D78-AB5FE70433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2553" y="5216947"/>
            <a:ext cx="1537194" cy="806817"/>
          </a:xfrm>
          <a:prstGeom prst="rect">
            <a:avLst/>
          </a:prstGeom>
        </p:spPr>
      </p:pic>
      <p:grpSp>
        <p:nvGrpSpPr>
          <p:cNvPr id="96" name="Grupo 10">
            <a:extLst>
              <a:ext uri="{FF2B5EF4-FFF2-40B4-BE49-F238E27FC236}">
                <a16:creationId xmlns:a16="http://schemas.microsoft.com/office/drawing/2014/main" id="{BBBAB901-2468-49F2-B282-CBD009426EC7}"/>
              </a:ext>
            </a:extLst>
          </p:cNvPr>
          <p:cNvGrpSpPr/>
          <p:nvPr/>
        </p:nvGrpSpPr>
        <p:grpSpPr>
          <a:xfrm>
            <a:off x="4553576" y="5525038"/>
            <a:ext cx="1537194" cy="648316"/>
            <a:chOff x="-1408611" y="3023306"/>
            <a:chExt cx="1329225" cy="560605"/>
          </a:xfrm>
        </p:grpSpPr>
        <p:sp>
          <p:nvSpPr>
            <p:cNvPr id="97" name="CuadroTexto 48">
              <a:extLst>
                <a:ext uri="{FF2B5EF4-FFF2-40B4-BE49-F238E27FC236}">
                  <a16:creationId xmlns:a16="http://schemas.microsoft.com/office/drawing/2014/main" id="{F6BB994F-CA35-4787-8F4C-ABAE9CA9791D}"/>
                </a:ext>
              </a:extLst>
            </p:cNvPr>
            <p:cNvSpPr txBox="1"/>
            <p:nvPr/>
          </p:nvSpPr>
          <p:spPr>
            <a:xfrm>
              <a:off x="-1408611" y="3023306"/>
              <a:ext cx="1329225" cy="345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i="1" dirty="0">
                  <a:solidFill>
                    <a:schemeClr val="accent2"/>
                  </a:solidFill>
                </a:rPr>
                <a:t>PN5G</a:t>
              </a:r>
            </a:p>
          </p:txBody>
        </p:sp>
        <p:pic>
          <p:nvPicPr>
            <p:cNvPr id="98" name="Picture 4" descr="Red.es | En la transformación digital">
              <a:extLst>
                <a:ext uri="{FF2B5EF4-FFF2-40B4-BE49-F238E27FC236}">
                  <a16:creationId xmlns:a16="http://schemas.microsoft.com/office/drawing/2014/main" id="{25CFFB4E-48FE-47FB-81E6-3F52FC9C18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03615" y="3312801"/>
              <a:ext cx="806287" cy="2711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9" name="Grupo 4">
            <a:extLst>
              <a:ext uri="{FF2B5EF4-FFF2-40B4-BE49-F238E27FC236}">
                <a16:creationId xmlns:a16="http://schemas.microsoft.com/office/drawing/2014/main" id="{0A3FB4D8-4CFE-4C03-A203-0F1D0E7FD83F}"/>
              </a:ext>
            </a:extLst>
          </p:cNvPr>
          <p:cNvGrpSpPr/>
          <p:nvPr/>
        </p:nvGrpSpPr>
        <p:grpSpPr>
          <a:xfrm>
            <a:off x="2978501" y="5502408"/>
            <a:ext cx="1627121" cy="705376"/>
            <a:chOff x="-3031565" y="3516876"/>
            <a:chExt cx="1797027" cy="779032"/>
          </a:xfrm>
        </p:grpSpPr>
        <p:sp>
          <p:nvSpPr>
            <p:cNvPr id="100" name="CuadroTexto 52">
              <a:extLst>
                <a:ext uri="{FF2B5EF4-FFF2-40B4-BE49-F238E27FC236}">
                  <a16:creationId xmlns:a16="http://schemas.microsoft.com/office/drawing/2014/main" id="{877E1FC4-1ECC-49F1-A1E8-102D6CD62DEF}"/>
                </a:ext>
              </a:extLst>
            </p:cNvPr>
            <p:cNvSpPr txBox="1"/>
            <p:nvPr/>
          </p:nvSpPr>
          <p:spPr>
            <a:xfrm>
              <a:off x="-3007448" y="3516876"/>
              <a:ext cx="1361621" cy="407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09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" b="1" dirty="0">
                  <a:ln w="3175">
                    <a:noFill/>
                  </a:ln>
                  <a:latin typeface="Calibri" panose="020F0502020204030204" pitchFamily="34" charset="0"/>
                  <a:ea typeface="Tahoma" panose="020B0604030504040204" pitchFamily="34" charset="0"/>
                  <a:cs typeface="Calibri" panose="020F0502020204030204" pitchFamily="34" charset="0"/>
                </a:rPr>
                <a:t>ETHON-2</a:t>
              </a:r>
              <a:endParaRPr lang="en-GB" b="1" dirty="0">
                <a:ln w="3175">
                  <a:noFill/>
                </a:ln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1" name="Picture 2" descr="Inicio - Agencia Valenciana de la Innovación - AVI | Agència Valenciana de  la Innovació">
              <a:extLst>
                <a:ext uri="{FF2B5EF4-FFF2-40B4-BE49-F238E27FC236}">
                  <a16:creationId xmlns:a16="http://schemas.microsoft.com/office/drawing/2014/main" id="{83B0571E-4222-4A2A-AA2F-46D8665EE7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031565" y="3890818"/>
              <a:ext cx="1797027" cy="405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" name="Imagen 58" descr="Texto, Logotipo&#10;&#10;Descripción generada automáticamente">
            <a:extLst>
              <a:ext uri="{FF2B5EF4-FFF2-40B4-BE49-F238E27FC236}">
                <a16:creationId xmlns:a16="http://schemas.microsoft.com/office/drawing/2014/main" id="{0CC00035-9C9A-4478-9F8F-48E4D2C90B5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693" y="4637215"/>
            <a:ext cx="2159485" cy="677577"/>
          </a:xfrm>
          <a:prstGeom prst="rect">
            <a:avLst/>
          </a:prstGeom>
        </p:spPr>
      </p:pic>
      <p:pic>
        <p:nvPicPr>
          <p:cNvPr id="103" name="Imagen 59">
            <a:extLst>
              <a:ext uri="{FF2B5EF4-FFF2-40B4-BE49-F238E27FC236}">
                <a16:creationId xmlns:a16="http://schemas.microsoft.com/office/drawing/2014/main" id="{526EE90C-8EF4-436F-AB8D-605706D0A35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9813" y="5688482"/>
            <a:ext cx="1899008" cy="8702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55EA9E6-9E08-4A6A-8634-02E37DFCA4D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8108" b="6786"/>
          <a:stretch/>
        </p:blipFill>
        <p:spPr>
          <a:xfrm>
            <a:off x="466349" y="5044414"/>
            <a:ext cx="710680" cy="1035630"/>
          </a:xfrm>
          <a:prstGeom prst="rect">
            <a:avLst/>
          </a:prstGeom>
        </p:spPr>
      </p:pic>
      <p:sp>
        <p:nvSpPr>
          <p:cNvPr id="21" name="Rectangle: Rounded Corners 108">
            <a:extLst>
              <a:ext uri="{FF2B5EF4-FFF2-40B4-BE49-F238E27FC236}">
                <a16:creationId xmlns:a16="http://schemas.microsoft.com/office/drawing/2014/main" id="{3A9DE375-B9A0-F804-F604-50933BB856C1}"/>
              </a:ext>
            </a:extLst>
          </p:cNvPr>
          <p:cNvSpPr/>
          <p:nvPr/>
        </p:nvSpPr>
        <p:spPr>
          <a:xfrm>
            <a:off x="3182678" y="4050227"/>
            <a:ext cx="2131358" cy="46074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Early warnings identification</a:t>
            </a:r>
          </a:p>
        </p:txBody>
      </p:sp>
      <p:sp>
        <p:nvSpPr>
          <p:cNvPr id="22" name="Rectangle: Rounded Corners 108">
            <a:extLst>
              <a:ext uri="{FF2B5EF4-FFF2-40B4-BE49-F238E27FC236}">
                <a16:creationId xmlns:a16="http://schemas.microsoft.com/office/drawing/2014/main" id="{0A49555B-5135-C0C1-B363-12708844ED34}"/>
              </a:ext>
            </a:extLst>
          </p:cNvPr>
          <p:cNvSpPr/>
          <p:nvPr/>
        </p:nvSpPr>
        <p:spPr>
          <a:xfrm>
            <a:off x="5840411" y="2943270"/>
            <a:ext cx="1919855" cy="55235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bg1"/>
                </a:solidFill>
              </a:rPr>
              <a:t>Multihazard risk assessment</a:t>
            </a:r>
          </a:p>
        </p:txBody>
      </p:sp>
      <p:sp>
        <p:nvSpPr>
          <p:cNvPr id="23" name="Rectangle: Rounded Corners 108">
            <a:extLst>
              <a:ext uri="{FF2B5EF4-FFF2-40B4-BE49-F238E27FC236}">
                <a16:creationId xmlns:a16="http://schemas.microsoft.com/office/drawing/2014/main" id="{2F5C26D7-4888-07F6-70BA-42F27DE32D1A}"/>
              </a:ext>
            </a:extLst>
          </p:cNvPr>
          <p:cNvSpPr/>
          <p:nvPr/>
        </p:nvSpPr>
        <p:spPr>
          <a:xfrm>
            <a:off x="3364162" y="4859963"/>
            <a:ext cx="1760779" cy="3097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Pilot scenarios</a:t>
            </a:r>
          </a:p>
        </p:txBody>
      </p:sp>
      <p:sp>
        <p:nvSpPr>
          <p:cNvPr id="24" name="Rectangle: Rounded Corners 108">
            <a:extLst>
              <a:ext uri="{FF2B5EF4-FFF2-40B4-BE49-F238E27FC236}">
                <a16:creationId xmlns:a16="http://schemas.microsoft.com/office/drawing/2014/main" id="{F8D70899-71CA-22E1-48AC-D5558FFEA0D6}"/>
              </a:ext>
            </a:extLst>
          </p:cNvPr>
          <p:cNvSpPr/>
          <p:nvPr/>
        </p:nvSpPr>
        <p:spPr>
          <a:xfrm>
            <a:off x="3350896" y="1339481"/>
            <a:ext cx="1590739" cy="43809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Planning Authorities and First Responders</a:t>
            </a:r>
          </a:p>
        </p:txBody>
      </p:sp>
      <p:sp>
        <p:nvSpPr>
          <p:cNvPr id="25" name="Rectangle: Rounded Corners 108">
            <a:extLst>
              <a:ext uri="{FF2B5EF4-FFF2-40B4-BE49-F238E27FC236}">
                <a16:creationId xmlns:a16="http://schemas.microsoft.com/office/drawing/2014/main" id="{F8C9909D-336D-D60F-C0B2-882E36DC38A0}"/>
              </a:ext>
            </a:extLst>
          </p:cNvPr>
          <p:cNvSpPr/>
          <p:nvPr/>
        </p:nvSpPr>
        <p:spPr>
          <a:xfrm>
            <a:off x="346485" y="2979475"/>
            <a:ext cx="2233151" cy="4981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Operational forecasts of weather and geological hazards</a:t>
            </a:r>
          </a:p>
        </p:txBody>
      </p:sp>
      <p:sp>
        <p:nvSpPr>
          <p:cNvPr id="26" name="Arrow: Left-Right 159">
            <a:extLst>
              <a:ext uri="{FF2B5EF4-FFF2-40B4-BE49-F238E27FC236}">
                <a16:creationId xmlns:a16="http://schemas.microsoft.com/office/drawing/2014/main" id="{A8DEC795-08AA-EB50-D9E6-5047AB24E12D}"/>
              </a:ext>
            </a:extLst>
          </p:cNvPr>
          <p:cNvSpPr/>
          <p:nvPr/>
        </p:nvSpPr>
        <p:spPr>
          <a:xfrm rot="10800000" flipV="1">
            <a:off x="2628394" y="3185988"/>
            <a:ext cx="422707" cy="1297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27" name="Arrow: Left-Right 159">
            <a:extLst>
              <a:ext uri="{FF2B5EF4-FFF2-40B4-BE49-F238E27FC236}">
                <a16:creationId xmlns:a16="http://schemas.microsoft.com/office/drawing/2014/main" id="{2658C1DF-D14D-7CE6-F006-AAF5661C77D6}"/>
              </a:ext>
            </a:extLst>
          </p:cNvPr>
          <p:cNvSpPr/>
          <p:nvPr/>
        </p:nvSpPr>
        <p:spPr>
          <a:xfrm rot="10800000" flipV="1">
            <a:off x="5362782" y="3160766"/>
            <a:ext cx="422707" cy="1297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28" name="Arrow: Left-Right 159">
            <a:extLst>
              <a:ext uri="{FF2B5EF4-FFF2-40B4-BE49-F238E27FC236}">
                <a16:creationId xmlns:a16="http://schemas.microsoft.com/office/drawing/2014/main" id="{A40340CC-039E-6A85-E99F-DBE5735900F2}"/>
              </a:ext>
            </a:extLst>
          </p:cNvPr>
          <p:cNvSpPr/>
          <p:nvPr/>
        </p:nvSpPr>
        <p:spPr>
          <a:xfrm rot="14005046" flipV="1">
            <a:off x="2754992" y="2033862"/>
            <a:ext cx="592219" cy="1491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30" name="Rectangle: Rounded Corners 108">
            <a:extLst>
              <a:ext uri="{FF2B5EF4-FFF2-40B4-BE49-F238E27FC236}">
                <a16:creationId xmlns:a16="http://schemas.microsoft.com/office/drawing/2014/main" id="{928AAE0F-1BF8-49CC-7742-0B0599DC18A3}"/>
              </a:ext>
            </a:extLst>
          </p:cNvPr>
          <p:cNvSpPr/>
          <p:nvPr/>
        </p:nvSpPr>
        <p:spPr>
          <a:xfrm>
            <a:off x="3101631" y="2806206"/>
            <a:ext cx="2233151" cy="84190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Multihazard </a:t>
            </a:r>
            <a:r>
              <a:rPr lang="it-IT" sz="1400" dirty="0">
                <a:solidFill>
                  <a:schemeClr val="bg1"/>
                </a:solidFill>
              </a:rPr>
              <a:t>Decision Support and Information Sharing Platform</a:t>
            </a:r>
          </a:p>
        </p:txBody>
      </p:sp>
      <p:sp>
        <p:nvSpPr>
          <p:cNvPr id="31" name="Rectangle: Rounded Corners 108">
            <a:extLst>
              <a:ext uri="{FF2B5EF4-FFF2-40B4-BE49-F238E27FC236}">
                <a16:creationId xmlns:a16="http://schemas.microsoft.com/office/drawing/2014/main" id="{FB82F500-9DA6-C9AD-3786-53BA44F23F33}"/>
              </a:ext>
            </a:extLst>
          </p:cNvPr>
          <p:cNvSpPr/>
          <p:nvPr/>
        </p:nvSpPr>
        <p:spPr>
          <a:xfrm>
            <a:off x="3007374" y="2431239"/>
            <a:ext cx="2437130" cy="4013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tx1"/>
                </a:solidFill>
              </a:rPr>
              <a:t>EU-wide Coordinated Response Framework</a:t>
            </a:r>
          </a:p>
        </p:txBody>
      </p:sp>
      <p:sp>
        <p:nvSpPr>
          <p:cNvPr id="32" name="Rectangle: Rounded Corners 108">
            <a:extLst>
              <a:ext uri="{FF2B5EF4-FFF2-40B4-BE49-F238E27FC236}">
                <a16:creationId xmlns:a16="http://schemas.microsoft.com/office/drawing/2014/main" id="{9E2EDC36-D749-F7E1-972D-9E4913C2B46B}"/>
              </a:ext>
            </a:extLst>
          </p:cNvPr>
          <p:cNvSpPr/>
          <p:nvPr/>
        </p:nvSpPr>
        <p:spPr>
          <a:xfrm>
            <a:off x="1368721" y="1365278"/>
            <a:ext cx="1857205" cy="3940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Communication with citizens</a:t>
            </a:r>
          </a:p>
        </p:txBody>
      </p:sp>
      <p:sp>
        <p:nvSpPr>
          <p:cNvPr id="33" name="Arrow: Left-Right 159">
            <a:extLst>
              <a:ext uri="{FF2B5EF4-FFF2-40B4-BE49-F238E27FC236}">
                <a16:creationId xmlns:a16="http://schemas.microsoft.com/office/drawing/2014/main" id="{59D03E58-6D4C-1366-1B30-E8799DBFE161}"/>
              </a:ext>
            </a:extLst>
          </p:cNvPr>
          <p:cNvSpPr/>
          <p:nvPr/>
        </p:nvSpPr>
        <p:spPr>
          <a:xfrm rot="16200000" flipV="1">
            <a:off x="3933972" y="1973537"/>
            <a:ext cx="538563" cy="2121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35" name="Rectangle: Rounded Corners 108">
            <a:extLst>
              <a:ext uri="{FF2B5EF4-FFF2-40B4-BE49-F238E27FC236}">
                <a16:creationId xmlns:a16="http://schemas.microsoft.com/office/drawing/2014/main" id="{E02BEC44-38F9-38FF-7F1F-BC56246DC608}"/>
              </a:ext>
            </a:extLst>
          </p:cNvPr>
          <p:cNvSpPr/>
          <p:nvPr/>
        </p:nvSpPr>
        <p:spPr>
          <a:xfrm>
            <a:off x="4982581" y="1226009"/>
            <a:ext cx="2086404" cy="6105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Scientists, General Media and Public (Science communication)</a:t>
            </a:r>
          </a:p>
        </p:txBody>
      </p:sp>
      <p:sp>
        <p:nvSpPr>
          <p:cNvPr id="29" name="Arrow: Left-Right 159">
            <a:extLst>
              <a:ext uri="{FF2B5EF4-FFF2-40B4-BE49-F238E27FC236}">
                <a16:creationId xmlns:a16="http://schemas.microsoft.com/office/drawing/2014/main" id="{EAFBD358-51F7-4875-0CB5-D2532857C100}"/>
              </a:ext>
            </a:extLst>
          </p:cNvPr>
          <p:cNvSpPr/>
          <p:nvPr/>
        </p:nvSpPr>
        <p:spPr>
          <a:xfrm rot="16200000" flipV="1">
            <a:off x="4014310" y="3746174"/>
            <a:ext cx="393064" cy="19694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20" name="Arrow: Left-Right 159">
            <a:extLst>
              <a:ext uri="{FF2B5EF4-FFF2-40B4-BE49-F238E27FC236}">
                <a16:creationId xmlns:a16="http://schemas.microsoft.com/office/drawing/2014/main" id="{6C2501E8-3C0E-14F5-4E31-C7DE8F6E5474}"/>
              </a:ext>
            </a:extLst>
          </p:cNvPr>
          <p:cNvSpPr/>
          <p:nvPr/>
        </p:nvSpPr>
        <p:spPr>
          <a:xfrm rot="5400000" flipV="1">
            <a:off x="4070781" y="4617776"/>
            <a:ext cx="310317" cy="1297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34" name="Arrow: Left-Right 159">
            <a:extLst>
              <a:ext uri="{FF2B5EF4-FFF2-40B4-BE49-F238E27FC236}">
                <a16:creationId xmlns:a16="http://schemas.microsoft.com/office/drawing/2014/main" id="{9E0CFE9C-7CCA-DEDA-59BB-A92C832E1BCC}"/>
              </a:ext>
            </a:extLst>
          </p:cNvPr>
          <p:cNvSpPr/>
          <p:nvPr/>
        </p:nvSpPr>
        <p:spPr>
          <a:xfrm rot="17884020" flipV="1">
            <a:off x="5002144" y="2025265"/>
            <a:ext cx="593202" cy="16274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</p:spTree>
    <p:extLst>
      <p:ext uri="{BB962C8B-B14F-4D97-AF65-F5344CB8AC3E}">
        <p14:creationId xmlns:p14="http://schemas.microsoft.com/office/powerpoint/2010/main" val="343802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n-GB" dirty="0"/>
              <a:t>Proposed coordinator:</a:t>
            </a:r>
            <a:r>
              <a:rPr lang="en-GB" i="1" dirty="0"/>
              <a:t> </a:t>
            </a:r>
            <a:r>
              <a:rPr lang="en-GB" dirty="0"/>
              <a:t>Technology provider</a:t>
            </a:r>
          </a:p>
          <a:p>
            <a:pPr algn="just"/>
            <a:r>
              <a:rPr lang="en-GB" dirty="0"/>
              <a:t>Partners / Other participants:</a:t>
            </a:r>
          </a:p>
          <a:p>
            <a:pPr lvl="1" algn="just"/>
            <a:r>
              <a:rPr lang="en-GB" dirty="0"/>
              <a:t>Research organisation</a:t>
            </a:r>
          </a:p>
          <a:p>
            <a:pPr lvl="1" algn="just"/>
            <a:r>
              <a:rPr lang="en-GB" dirty="0"/>
              <a:t>First responders and planning authorities in Spain already in contact</a:t>
            </a:r>
          </a:p>
          <a:p>
            <a:pPr algn="just"/>
            <a:r>
              <a:rPr lang="en-GB" dirty="0"/>
              <a:t>Looking for partners with existing solutions in the field of:</a:t>
            </a:r>
          </a:p>
          <a:p>
            <a:pPr lvl="1" algn="just"/>
            <a:r>
              <a:rPr lang="en-GB" i="1" dirty="0"/>
              <a:t>Operational forecasts of severe (short term focus) extreme weather events (e.g.: floods, hot waves, storms, storm surges) or geological hazards (e.g. volcanic eruption, earthquake, tsunami) with great specificity in time and space</a:t>
            </a:r>
          </a:p>
          <a:p>
            <a:pPr lvl="1" algn="just"/>
            <a:r>
              <a:rPr lang="en-GB" i="1" dirty="0"/>
              <a:t>Risk assessment frameworks</a:t>
            </a:r>
          </a:p>
          <a:p>
            <a:pPr lvl="1" algn="just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Eduardo Villamor - evillamor.etraid@grupoetra.com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</TotalTime>
  <Words>344</Words>
  <Application>Microsoft Office PowerPoint</Application>
  <PresentationFormat>On-screen Show (4:3)</PresentationFormat>
  <Paragraphs>69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EU-wide Coordinated Response Framework</vt:lpstr>
      <vt:lpstr>PowerPoint Presentation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Eduardo Villamor Medina</cp:lastModifiedBy>
  <cp:revision>74</cp:revision>
  <cp:lastPrinted>2012-04-11T09:19:10Z</cp:lastPrinted>
  <dcterms:created xsi:type="dcterms:W3CDTF">2012-04-10T09:21:31Z</dcterms:created>
  <dcterms:modified xsi:type="dcterms:W3CDTF">2022-05-10T15:03:08Z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