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4"/>
  </p:sldMasterIdLst>
  <p:notesMasterIdLst>
    <p:notesMasterId r:id="rId9"/>
  </p:notesMasterIdLst>
  <p:handoutMasterIdLst>
    <p:handoutMasterId r:id="rId10"/>
  </p:handoutMasterIdLst>
  <p:sldIdLst>
    <p:sldId id="256" r:id="rId5"/>
    <p:sldId id="258" r:id="rId6"/>
    <p:sldId id="260" r:id="rId7"/>
    <p:sldId id="257" r:id="rId8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13" d="100"/>
          <a:sy n="113" d="100"/>
        </p:scale>
        <p:origin x="11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ios Kioumourtzis" userId="b8b5623e-a993-4820-912a-72dd3cfa8cac" providerId="ADAL" clId="{01F0890D-F4F0-4B23-B2B5-5A425F08A5CD}"/>
    <pc:docChg chg="custSel modSld">
      <pc:chgData name="Georgios Kioumourtzis" userId="b8b5623e-a993-4820-912a-72dd3cfa8cac" providerId="ADAL" clId="{01F0890D-F4F0-4B23-B2B5-5A425F08A5CD}" dt="2022-05-11T14:36:04.136" v="72" actId="20577"/>
      <pc:docMkLst>
        <pc:docMk/>
      </pc:docMkLst>
      <pc:sldChg chg="modSp mod">
        <pc:chgData name="Georgios Kioumourtzis" userId="b8b5623e-a993-4820-912a-72dd3cfa8cac" providerId="ADAL" clId="{01F0890D-F4F0-4B23-B2B5-5A425F08A5CD}" dt="2022-05-11T14:36:04.136" v="72" actId="20577"/>
        <pc:sldMkLst>
          <pc:docMk/>
          <pc:sldMk cId="2501078814" sldId="257"/>
        </pc:sldMkLst>
        <pc:spChg chg="mod">
          <ac:chgData name="Georgios Kioumourtzis" userId="b8b5623e-a993-4820-912a-72dd3cfa8cac" providerId="ADAL" clId="{01F0890D-F4F0-4B23-B2B5-5A425F08A5CD}" dt="2022-05-11T14:36:04.136" v="72" actId="20577"/>
          <ac:spMkLst>
            <pc:docMk/>
            <pc:sldMk cId="2501078814" sldId="25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11.05.2022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11.05.2022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4440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11.05.2022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11.05.2022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11.05.2022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11.05.2022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11.05.2022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11.05.2022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11.05.2022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11.05.2022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11.05.2022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11.05.2022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11.05.2022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11.05.2022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nus-consulting.com/solution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147248" cy="1282153"/>
          </a:xfrm>
        </p:spPr>
        <p:txBody>
          <a:bodyPr>
            <a:normAutofit fontScale="90000"/>
          </a:bodyPr>
          <a:lstStyle/>
          <a:p>
            <a:r>
              <a:rPr lang="nb-NO" dirty="0"/>
              <a:t>I</a:t>
            </a:r>
            <a:r>
              <a:rPr lang="en-US" dirty="0" err="1"/>
              <a:t>nternational</a:t>
            </a:r>
            <a:r>
              <a:rPr lang="en-US" dirty="0"/>
              <a:t> cooperation addressing first responder gaps: </a:t>
            </a:r>
            <a:r>
              <a:rPr lang="nb-NO" dirty="0"/>
              <a:t>i- CASE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/>
              <a:t>Dr. Georgios Kioumourtzis</a:t>
            </a:r>
            <a:endParaRPr lang="en-GB" i="1" dirty="0"/>
          </a:p>
          <a:p>
            <a:r>
              <a:rPr lang="en-GB" i="1" dirty="0"/>
              <a:t>gk@ianus-consulting.com</a:t>
            </a:r>
          </a:p>
          <a:p>
            <a:r>
              <a:rPr lang="en-GB" i="1" dirty="0" err="1"/>
              <a:t>Ianus</a:t>
            </a:r>
            <a:r>
              <a:rPr lang="en-GB" i="1" dirty="0"/>
              <a:t> consulting Ltd</a:t>
            </a:r>
          </a:p>
          <a:p>
            <a:r>
              <a:rPr lang="en-GB" dirty="0"/>
              <a:t>Role: </a:t>
            </a:r>
            <a:r>
              <a:rPr lang="en-GB" i="1" dirty="0"/>
              <a:t> Proposal coordinator and Tech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CL3-2022-DRS-01-07</a:t>
            </a:r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Georgios Kioumourtzis/gk@ianus-consulting.com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GB" i="1" dirty="0"/>
              <a:t>Development of a platform for all FRs for better coordination in man made and natural disasters.</a:t>
            </a:r>
          </a:p>
          <a:p>
            <a:r>
              <a:rPr lang="en-GB" i="1" dirty="0"/>
              <a:t>Based on current tools with TRL6 (</a:t>
            </a:r>
            <a:r>
              <a:rPr lang="en-GB" i="1" dirty="0">
                <a:hlinkClick r:id="rId3"/>
              </a:rPr>
              <a:t>MAESTRO</a:t>
            </a:r>
            <a:r>
              <a:rPr lang="en-GB" i="1" dirty="0"/>
              <a:t>) developed and owned by IANUS</a:t>
            </a:r>
          </a:p>
          <a:p>
            <a:r>
              <a:rPr lang="en-GB" i="1" dirty="0"/>
              <a:t>Research and science to provide ML/AI algorithms for actionable intelligence</a:t>
            </a:r>
          </a:p>
          <a:p>
            <a:r>
              <a:rPr lang="en-GB" i="1" dirty="0"/>
              <a:t>Seamless communication from the field to Operational Center</a:t>
            </a:r>
          </a:p>
          <a:p>
            <a:r>
              <a:rPr lang="en-GB" i="1" dirty="0"/>
              <a:t>Coordination among different types of RFs</a:t>
            </a:r>
          </a:p>
          <a:p>
            <a:r>
              <a:rPr lang="en-GB" i="1" dirty="0"/>
              <a:t>Common Operational Picture (COP)</a:t>
            </a:r>
          </a:p>
          <a:p>
            <a:r>
              <a:rPr lang="en-GB" i="1" dirty="0"/>
              <a:t>Exploitation of project results to the maximum level</a:t>
            </a:r>
          </a:p>
          <a:p>
            <a:r>
              <a:rPr lang="en-GB" i="1" u="sng" dirty="0"/>
              <a:t>The target is to cover if not all, most of existing gaps</a:t>
            </a:r>
            <a:endParaRPr lang="en-GB" i="1" dirty="0"/>
          </a:p>
          <a:p>
            <a:r>
              <a:rPr lang="en-GB" i="1" dirty="0"/>
              <a:t>Based on current and future results from RESPOND-A</a:t>
            </a:r>
            <a:r>
              <a:rPr lang="el-GR" i="1" dirty="0"/>
              <a:t> (</a:t>
            </a:r>
            <a:r>
              <a:rPr lang="en-US" i="1" dirty="0"/>
              <a:t>current project)</a:t>
            </a:r>
            <a:r>
              <a:rPr lang="en-GB" i="1" dirty="0"/>
              <a:t>, SAFE-CITIES and ONE-LAB (both start in autumn 2022).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Georgios Kioumourtzis/gk@ianus-consulting.com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Diagram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Georgios Kioumourtzis/gk@ianus-consulting.com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D41869-0D72-A8EB-4941-57AAB48B7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05" y="1473710"/>
            <a:ext cx="7850181" cy="3276282"/>
          </a:xfrm>
          <a:prstGeom prst="rect">
            <a:avLst/>
          </a:prstGeom>
        </p:spPr>
      </p:pic>
      <p:pic>
        <p:nvPicPr>
          <p:cNvPr id="39" name="Εικόνα 5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6A69155A-39C7-B1A3-439A-37034BA88B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21312" r="17354" b="15585"/>
          <a:stretch/>
        </p:blipFill>
        <p:spPr>
          <a:xfrm>
            <a:off x="2180613" y="4749992"/>
            <a:ext cx="4173173" cy="1235776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C8ECDDE-7E70-446D-751E-0C78E183DAC4}"/>
              </a:ext>
            </a:extLst>
          </p:cNvPr>
          <p:cNvGrpSpPr/>
          <p:nvPr/>
        </p:nvGrpSpPr>
        <p:grpSpPr>
          <a:xfrm>
            <a:off x="2627784" y="1658774"/>
            <a:ext cx="2986946" cy="2232249"/>
            <a:chOff x="6592715" y="1718779"/>
            <a:chExt cx="5386764" cy="3770510"/>
          </a:xfrm>
        </p:grpSpPr>
        <p:pic>
          <p:nvPicPr>
            <p:cNvPr id="41" name="Εικόνα 2">
              <a:extLst>
                <a:ext uri="{FF2B5EF4-FFF2-40B4-BE49-F238E27FC236}">
                  <a16:creationId xmlns:a16="http://schemas.microsoft.com/office/drawing/2014/main" id="{C335DEFC-9A53-F162-234C-AE8CC3C24F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24"/>
            <a:stretch/>
          </p:blipFill>
          <p:spPr>
            <a:xfrm>
              <a:off x="6592715" y="1718779"/>
              <a:ext cx="5386764" cy="3770510"/>
            </a:xfrm>
            <a:prstGeom prst="rect">
              <a:avLst/>
            </a:prstGeom>
          </p:spPr>
        </p:pic>
        <p:pic>
          <p:nvPicPr>
            <p:cNvPr id="42" name="Εικόνα 2">
              <a:extLst>
                <a:ext uri="{FF2B5EF4-FFF2-40B4-BE49-F238E27FC236}">
                  <a16:creationId xmlns:a16="http://schemas.microsoft.com/office/drawing/2014/main" id="{5008D4FE-F29B-59B0-296E-8C75AA11D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882" y="2222963"/>
              <a:ext cx="4958428" cy="26024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3362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IANUS consulting Ltd</a:t>
            </a:r>
          </a:p>
          <a:p>
            <a:pPr lvl="1"/>
            <a:r>
              <a:rPr lang="en-GB" dirty="0"/>
              <a:t>Partners / Other participants:  </a:t>
            </a:r>
          </a:p>
          <a:p>
            <a:pPr lvl="2"/>
            <a:r>
              <a:rPr lang="en-GB" i="1" dirty="0"/>
              <a:t>Wearables for FRs </a:t>
            </a:r>
          </a:p>
          <a:p>
            <a:pPr lvl="2"/>
            <a:r>
              <a:rPr lang="en-GB" i="1" dirty="0"/>
              <a:t>AI algorithms</a:t>
            </a:r>
          </a:p>
          <a:p>
            <a:pPr lvl="2"/>
            <a:r>
              <a:rPr lang="en-GB" i="1" dirty="0"/>
              <a:t>Technical partner (software development)</a:t>
            </a:r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Behavioural analysis</a:t>
            </a:r>
          </a:p>
          <a:p>
            <a:pPr lvl="1"/>
            <a:r>
              <a:rPr lang="en-GB" i="1" dirty="0"/>
              <a:t>Specialised equipment</a:t>
            </a:r>
          </a:p>
          <a:p>
            <a:pPr lvl="1"/>
            <a:r>
              <a:rPr lang="en-GB" i="1" dirty="0"/>
              <a:t>Telecoms solutions  </a:t>
            </a:r>
          </a:p>
          <a:p>
            <a:pPr lvl="1"/>
            <a:r>
              <a:rPr lang="en-GB" i="1" dirty="0"/>
              <a:t>Chemical and environmental sensors</a:t>
            </a:r>
          </a:p>
          <a:p>
            <a:pPr lvl="1"/>
            <a:r>
              <a:rPr lang="en-GB" i="1" dirty="0"/>
              <a:t>Medical </a:t>
            </a:r>
            <a:r>
              <a:rPr lang="en-GB" i="1" dirty="0" err="1"/>
              <a:t>center</a:t>
            </a:r>
            <a:r>
              <a:rPr lang="en-GB" i="1" dirty="0"/>
              <a:t>/EMS</a:t>
            </a:r>
          </a:p>
          <a:p>
            <a:pPr lvl="1"/>
            <a:r>
              <a:rPr lang="en-GB" i="1" dirty="0"/>
              <a:t>FRs from 2 different non-EU countries</a:t>
            </a:r>
          </a:p>
          <a:p>
            <a:pPr lvl="1"/>
            <a:r>
              <a:rPr lang="en-GB" i="1" dirty="0"/>
              <a:t>Fire Brigade (s) from any EU-MS</a:t>
            </a:r>
          </a:p>
          <a:p>
            <a:pPr lvl="1"/>
            <a:r>
              <a:rPr lang="en-GB" i="1" dirty="0"/>
              <a:t>LEA(s) from any EU-MS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Georgios Kioumourtzis/gk@ianus-consulting.com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4E54567197B844ABB516C778CC1F1D" ma:contentTypeVersion="13" ma:contentTypeDescription="Create a new document." ma:contentTypeScope="" ma:versionID="3590948ccf020043d4ee3e15b1d26c16">
  <xsd:schema xmlns:xsd="http://www.w3.org/2001/XMLSchema" xmlns:xs="http://www.w3.org/2001/XMLSchema" xmlns:p="http://schemas.microsoft.com/office/2006/metadata/properties" xmlns:ns2="8e19bb0c-b97f-4a81-86f2-fef1251eb935" xmlns:ns3="ab33d5d3-fed8-4600-aef3-9d17b8896b17" targetNamespace="http://schemas.microsoft.com/office/2006/metadata/properties" ma:root="true" ma:fieldsID="01a0ff7d43f7ac3a24c1a7c50207d4d4" ns2:_="" ns3:_="">
    <xsd:import namespace="8e19bb0c-b97f-4a81-86f2-fef1251eb935"/>
    <xsd:import namespace="ab33d5d3-fed8-4600-aef3-9d17b8896b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19bb0c-b97f-4a81-86f2-fef1251eb9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3d5d3-fed8-4600-aef3-9d17b8896b1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B3822E-B547-4365-A8DA-06700A2B0A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98B2DA-D025-4611-8F88-0976BBE61FB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778DD8-CC2F-43EE-A6CA-1EA3485985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19bb0c-b97f-4a81-86f2-fef1251eb935"/>
    <ds:schemaRef ds:uri="ab33d5d3-fed8-4600-aef3-9d17b8896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292</Words>
  <Application>Microsoft Office PowerPoint</Application>
  <PresentationFormat>On-screen Show (4:3)</PresentationFormat>
  <Paragraphs>50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International cooperation addressing first responder gaps: i- CASE</vt:lpstr>
      <vt:lpstr>Proposal idea/content </vt:lpstr>
      <vt:lpstr>Diagram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Georgios Kioumourtzis</cp:lastModifiedBy>
  <cp:revision>59</cp:revision>
  <cp:lastPrinted>2012-04-11T09:19:10Z</cp:lastPrinted>
  <dcterms:created xsi:type="dcterms:W3CDTF">2012-04-10T09:21:31Z</dcterms:created>
  <dcterms:modified xsi:type="dcterms:W3CDTF">2022-05-11T14:36:15Z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0x010100704E54567197B844ABB516C778CC1F1D</vt:lpwstr>
  </property>
</Properties>
</file>